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71" r:id="rId10"/>
    <p:sldId id="265" r:id="rId11"/>
    <p:sldId id="266" r:id="rId12"/>
    <p:sldId id="264" r:id="rId13"/>
    <p:sldId id="270" r:id="rId14"/>
    <p:sldId id="272" r:id="rId15"/>
    <p:sldId id="274" r:id="rId16"/>
    <p:sldId id="273" r:id="rId17"/>
    <p:sldId id="269" r:id="rId18"/>
    <p:sldId id="267" r:id="rId19"/>
    <p:sldId id="268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5" r:id="rId28"/>
    <p:sldId id="284" r:id="rId29"/>
    <p:sldId id="286" r:id="rId30"/>
    <p:sldId id="288" r:id="rId31"/>
    <p:sldId id="281" r:id="rId3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7FDD306D-DC88-42BF-9605-4F8A1018082D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71"/>
            <p14:sldId id="265"/>
            <p14:sldId id="266"/>
            <p14:sldId id="264"/>
            <p14:sldId id="270"/>
            <p14:sldId id="272"/>
            <p14:sldId id="274"/>
            <p14:sldId id="273"/>
            <p14:sldId id="269"/>
            <p14:sldId id="267"/>
            <p14:sldId id="268"/>
            <p14:sldId id="275"/>
            <p14:sldId id="276"/>
            <p14:sldId id="277"/>
            <p14:sldId id="278"/>
            <p14:sldId id="279"/>
            <p14:sldId id="280"/>
            <p14:sldId id="283"/>
            <p14:sldId id="285"/>
            <p14:sldId id="284"/>
            <p14:sldId id="286"/>
            <p14:sldId id="288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Rozkovec" userId="4abdaab4c31dae89" providerId="LiveId" clId="{781C828D-B0BB-4C69-AE43-DDD88900511B}"/>
    <pc:docChg chg="modSld">
      <pc:chgData name="Martin Rozkovec" userId="4abdaab4c31dae89" providerId="LiveId" clId="{781C828D-B0BB-4C69-AE43-DDD88900511B}" dt="2022-03-10T09:05:23.368" v="22" actId="20577"/>
      <pc:docMkLst>
        <pc:docMk/>
      </pc:docMkLst>
      <pc:sldChg chg="modSp mod">
        <pc:chgData name="Martin Rozkovec" userId="4abdaab4c31dae89" providerId="LiveId" clId="{781C828D-B0BB-4C69-AE43-DDD88900511B}" dt="2022-03-10T09:05:23.368" v="22" actId="20577"/>
        <pc:sldMkLst>
          <pc:docMk/>
          <pc:sldMk cId="928827190" sldId="272"/>
        </pc:sldMkLst>
        <pc:spChg chg="mod">
          <ac:chgData name="Martin Rozkovec" userId="4abdaab4c31dae89" providerId="LiveId" clId="{781C828D-B0BB-4C69-AE43-DDD88900511B}" dt="2022-03-10T09:05:23.368" v="22" actId="20577"/>
          <ac:spMkLst>
            <pc:docMk/>
            <pc:sldMk cId="928827190" sldId="272"/>
            <ac:spMk id="9" creationId="{F1E41B83-0881-4A4A-91C0-52C57DCD284B}"/>
          </ac:spMkLst>
        </pc:spChg>
        <pc:picChg chg="mod">
          <ac:chgData name="Martin Rozkovec" userId="4abdaab4c31dae89" providerId="LiveId" clId="{781C828D-B0BB-4C69-AE43-DDD88900511B}" dt="2022-03-10T09:05:13.554" v="0" actId="1076"/>
          <ac:picMkLst>
            <pc:docMk/>
            <pc:sldMk cId="928827190" sldId="272"/>
            <ac:picMk id="6146" creationId="{9606A9D8-9DEB-481E-916D-46D275096F9D}"/>
          </ac:picMkLst>
        </pc:picChg>
      </pc:sldChg>
    </pc:docChg>
  </pc:docChgLst>
  <pc:docChgLst>
    <pc:chgData name="Martin Rozkovec" userId="4abdaab4c31dae89" providerId="LiveId" clId="{C60505E3-8B2A-4B6E-96D7-8A9D857867BD}"/>
    <pc:docChg chg="custSel modSld">
      <pc:chgData name="Martin Rozkovec" userId="4abdaab4c31dae89" providerId="LiveId" clId="{C60505E3-8B2A-4B6E-96D7-8A9D857867BD}" dt="2023-03-14T17:06:07.588" v="16" actId="20577"/>
      <pc:docMkLst>
        <pc:docMk/>
      </pc:docMkLst>
      <pc:sldChg chg="modSp mod">
        <pc:chgData name="Martin Rozkovec" userId="4abdaab4c31dae89" providerId="LiveId" clId="{C60505E3-8B2A-4B6E-96D7-8A9D857867BD}" dt="2023-03-14T16:50:48.449" v="13" actId="20577"/>
        <pc:sldMkLst>
          <pc:docMk/>
          <pc:sldMk cId="4175778783" sldId="266"/>
        </pc:sldMkLst>
        <pc:spChg chg="mod">
          <ac:chgData name="Martin Rozkovec" userId="4abdaab4c31dae89" providerId="LiveId" clId="{C60505E3-8B2A-4B6E-96D7-8A9D857867BD}" dt="2023-03-14T16:50:48.449" v="13" actId="20577"/>
          <ac:spMkLst>
            <pc:docMk/>
            <pc:sldMk cId="4175778783" sldId="266"/>
            <ac:spMk id="9" creationId="{F1E41B83-0881-4A4A-91C0-52C57DCD284B}"/>
          </ac:spMkLst>
        </pc:spChg>
      </pc:sldChg>
      <pc:sldChg chg="modSp mod">
        <pc:chgData name="Martin Rozkovec" userId="4abdaab4c31dae89" providerId="LiveId" clId="{C60505E3-8B2A-4B6E-96D7-8A9D857867BD}" dt="2023-03-14T17:06:07.588" v="16" actId="20577"/>
        <pc:sldMkLst>
          <pc:docMk/>
          <pc:sldMk cId="3135081180" sldId="280"/>
        </pc:sldMkLst>
        <pc:spChg chg="mod">
          <ac:chgData name="Martin Rozkovec" userId="4abdaab4c31dae89" providerId="LiveId" clId="{C60505E3-8B2A-4B6E-96D7-8A9D857867BD}" dt="2023-03-14T17:06:07.588" v="16" actId="20577"/>
          <ac:spMkLst>
            <pc:docMk/>
            <pc:sldMk cId="3135081180" sldId="280"/>
            <ac:spMk id="4" creationId="{55B5E537-CA16-4F14-9ACB-456CA019065E}"/>
          </ac:spMkLst>
        </pc:spChg>
      </pc:sldChg>
      <pc:sldChg chg="modSp mod">
        <pc:chgData name="Martin Rozkovec" userId="4abdaab4c31dae89" providerId="LiveId" clId="{C60505E3-8B2A-4B6E-96D7-8A9D857867BD}" dt="2023-03-14T17:04:57.333" v="15" actId="27636"/>
        <pc:sldMkLst>
          <pc:docMk/>
          <pc:sldMk cId="3040310886" sldId="285"/>
        </pc:sldMkLst>
        <pc:spChg chg="mod">
          <ac:chgData name="Martin Rozkovec" userId="4abdaab4c31dae89" providerId="LiveId" clId="{C60505E3-8B2A-4B6E-96D7-8A9D857867BD}" dt="2023-03-14T17:04:57.333" v="15" actId="27636"/>
          <ac:spMkLst>
            <pc:docMk/>
            <pc:sldMk cId="3040310886" sldId="285"/>
            <ac:spMk id="6" creationId="{F4B66010-1CE3-4233-9351-7CCEBD0F872A}"/>
          </ac:spMkLst>
        </pc:spChg>
      </pc:sldChg>
    </pc:docChg>
  </pc:docChgLst>
  <pc:docChgLst>
    <pc:chgData name="Martin Rozkovec" userId="4abdaab4c31dae89" providerId="LiveId" clId="{A329853E-D784-41B6-B8CD-40AAAB86734C}"/>
    <pc:docChg chg="undo custSel addSld delSld modSld modSection">
      <pc:chgData name="Martin Rozkovec" userId="4abdaab4c31dae89" providerId="LiveId" clId="{A329853E-D784-41B6-B8CD-40AAAB86734C}" dt="2023-03-15T07:10:09.699" v="238" actId="20577"/>
      <pc:docMkLst>
        <pc:docMk/>
      </pc:docMkLst>
      <pc:sldChg chg="modSp mod">
        <pc:chgData name="Martin Rozkovec" userId="4abdaab4c31dae89" providerId="LiveId" clId="{A329853E-D784-41B6-B8CD-40AAAB86734C}" dt="2022-03-10T06:25:03.410" v="19" actId="790"/>
        <pc:sldMkLst>
          <pc:docMk/>
          <pc:sldMk cId="510648948" sldId="257"/>
        </pc:sldMkLst>
        <pc:spChg chg="mod">
          <ac:chgData name="Martin Rozkovec" userId="4abdaab4c31dae89" providerId="LiveId" clId="{A329853E-D784-41B6-B8CD-40AAAB86734C}" dt="2022-03-10T06:25:03.410" v="19" actId="790"/>
          <ac:spMkLst>
            <pc:docMk/>
            <pc:sldMk cId="510648948" sldId="257"/>
            <ac:spMk id="9" creationId="{F1E41B83-0881-4A4A-91C0-52C57DCD284B}"/>
          </ac:spMkLst>
        </pc:spChg>
      </pc:sldChg>
      <pc:sldChg chg="addSp modSp mod">
        <pc:chgData name="Martin Rozkovec" userId="4abdaab4c31dae89" providerId="LiveId" clId="{A329853E-D784-41B6-B8CD-40AAAB86734C}" dt="2022-04-02T07:43:09.187" v="54" actId="21"/>
        <pc:sldMkLst>
          <pc:docMk/>
          <pc:sldMk cId="696997474" sldId="262"/>
        </pc:sldMkLst>
        <pc:spChg chg="mod">
          <ac:chgData name="Martin Rozkovec" userId="4abdaab4c31dae89" providerId="LiveId" clId="{A329853E-D784-41B6-B8CD-40AAAB86734C}" dt="2022-04-02T07:43:09.187" v="54" actId="21"/>
          <ac:spMkLst>
            <pc:docMk/>
            <pc:sldMk cId="696997474" sldId="262"/>
            <ac:spMk id="9" creationId="{F1E41B83-0881-4A4A-91C0-52C57DCD284B}"/>
          </ac:spMkLst>
        </pc:spChg>
        <pc:graphicFrameChg chg="mod">
          <ac:chgData name="Martin Rozkovec" userId="4abdaab4c31dae89" providerId="LiveId" clId="{A329853E-D784-41B6-B8CD-40AAAB86734C}" dt="2022-03-17T06:58:21.756" v="48" actId="1076"/>
          <ac:graphicFrameMkLst>
            <pc:docMk/>
            <pc:sldMk cId="696997474" sldId="262"/>
            <ac:graphicFrameMk id="3" creationId="{4E756969-958A-457A-87DD-312523856FCD}"/>
          </ac:graphicFrameMkLst>
        </pc:graphicFrameChg>
        <pc:picChg chg="mod">
          <ac:chgData name="Martin Rozkovec" userId="4abdaab4c31dae89" providerId="LiveId" clId="{A329853E-D784-41B6-B8CD-40AAAB86734C}" dt="2022-03-17T06:58:27.420" v="51" actId="1076"/>
          <ac:picMkLst>
            <pc:docMk/>
            <pc:sldMk cId="696997474" sldId="262"/>
            <ac:picMk id="6" creationId="{2F311698-EA23-4CED-87F4-6078858A261E}"/>
          </ac:picMkLst>
        </pc:picChg>
        <pc:picChg chg="add mod">
          <ac:chgData name="Martin Rozkovec" userId="4abdaab4c31dae89" providerId="LiveId" clId="{A329853E-D784-41B6-B8CD-40AAAB86734C}" dt="2022-03-17T06:58:30.356" v="52" actId="14100"/>
          <ac:picMkLst>
            <pc:docMk/>
            <pc:sldMk cId="696997474" sldId="262"/>
            <ac:picMk id="7" creationId="{1E6B52CF-3EE2-48F1-8ECC-47ABEDE0E86D}"/>
          </ac:picMkLst>
        </pc:picChg>
      </pc:sldChg>
      <pc:sldChg chg="modSp mod">
        <pc:chgData name="Martin Rozkovec" userId="4abdaab4c31dae89" providerId="LiveId" clId="{A329853E-D784-41B6-B8CD-40AAAB86734C}" dt="2023-03-15T07:00:14.734" v="64" actId="20577"/>
        <pc:sldMkLst>
          <pc:docMk/>
          <pc:sldMk cId="237763808" sldId="265"/>
        </pc:sldMkLst>
        <pc:spChg chg="mod">
          <ac:chgData name="Martin Rozkovec" userId="4abdaab4c31dae89" providerId="LiveId" clId="{A329853E-D784-41B6-B8CD-40AAAB86734C}" dt="2023-03-15T07:00:14.734" v="64" actId="20577"/>
          <ac:spMkLst>
            <pc:docMk/>
            <pc:sldMk cId="237763808" sldId="265"/>
            <ac:spMk id="9" creationId="{F1E41B83-0881-4A4A-91C0-52C57DCD284B}"/>
          </ac:spMkLst>
        </pc:spChg>
      </pc:sldChg>
      <pc:sldChg chg="modSp mod">
        <pc:chgData name="Martin Rozkovec" userId="4abdaab4c31dae89" providerId="LiveId" clId="{A329853E-D784-41B6-B8CD-40AAAB86734C}" dt="2023-03-15T07:02:13.053" v="167" actId="20577"/>
        <pc:sldMkLst>
          <pc:docMk/>
          <pc:sldMk cId="4175778783" sldId="266"/>
        </pc:sldMkLst>
        <pc:spChg chg="mod">
          <ac:chgData name="Martin Rozkovec" userId="4abdaab4c31dae89" providerId="LiveId" clId="{A329853E-D784-41B6-B8CD-40AAAB86734C}" dt="2023-03-15T07:02:13.053" v="167" actId="20577"/>
          <ac:spMkLst>
            <pc:docMk/>
            <pc:sldMk cId="4175778783" sldId="266"/>
            <ac:spMk id="9" creationId="{F1E41B83-0881-4A4A-91C0-52C57DCD284B}"/>
          </ac:spMkLst>
        </pc:spChg>
      </pc:sldChg>
      <pc:sldChg chg="addSp delSp modSp mod">
        <pc:chgData name="Martin Rozkovec" userId="4abdaab4c31dae89" providerId="LiveId" clId="{A329853E-D784-41B6-B8CD-40AAAB86734C}" dt="2023-03-15T07:08:21.189" v="225" actId="20577"/>
        <pc:sldMkLst>
          <pc:docMk/>
          <pc:sldMk cId="2570150653" sldId="271"/>
        </pc:sldMkLst>
        <pc:spChg chg="mod">
          <ac:chgData name="Martin Rozkovec" userId="4abdaab4c31dae89" providerId="LiveId" clId="{A329853E-D784-41B6-B8CD-40AAAB86734C}" dt="2023-03-15T07:08:21.189" v="225" actId="20577"/>
          <ac:spMkLst>
            <pc:docMk/>
            <pc:sldMk cId="2570150653" sldId="271"/>
            <ac:spMk id="9" creationId="{F1E41B83-0881-4A4A-91C0-52C57DCD284B}"/>
          </ac:spMkLst>
        </pc:spChg>
        <pc:picChg chg="add del mod">
          <ac:chgData name="Martin Rozkovec" userId="4abdaab4c31dae89" providerId="LiveId" clId="{A329853E-D784-41B6-B8CD-40AAAB86734C}" dt="2023-03-15T07:06:52.033" v="180" actId="478"/>
          <ac:picMkLst>
            <pc:docMk/>
            <pc:sldMk cId="2570150653" sldId="271"/>
            <ac:picMk id="4" creationId="{E13D4C8C-0C31-DE57-51E4-6B43AB033F5B}"/>
          </ac:picMkLst>
        </pc:picChg>
        <pc:picChg chg="mod">
          <ac:chgData name="Martin Rozkovec" userId="4abdaab4c31dae89" providerId="LiveId" clId="{A329853E-D784-41B6-B8CD-40AAAB86734C}" dt="2023-03-15T07:05:53.618" v="174" actId="1076"/>
          <ac:picMkLst>
            <pc:docMk/>
            <pc:sldMk cId="2570150653" sldId="271"/>
            <ac:picMk id="6" creationId="{A5F4E68E-769F-41FA-92F9-FE86220B000B}"/>
          </ac:picMkLst>
        </pc:picChg>
        <pc:picChg chg="add del mod">
          <ac:chgData name="Martin Rozkovec" userId="4abdaab4c31dae89" providerId="LiveId" clId="{A329853E-D784-41B6-B8CD-40AAAB86734C}" dt="2023-03-15T07:07:00.580" v="184" actId="478"/>
          <ac:picMkLst>
            <pc:docMk/>
            <pc:sldMk cId="2570150653" sldId="271"/>
            <ac:picMk id="8" creationId="{E5EEB296-35B0-0DE1-1F7F-8B19C63840B8}"/>
          </ac:picMkLst>
        </pc:picChg>
        <pc:picChg chg="add mod">
          <ac:chgData name="Martin Rozkovec" userId="4abdaab4c31dae89" providerId="LiveId" clId="{A329853E-D784-41B6-B8CD-40AAAB86734C}" dt="2023-03-15T07:07:27.650" v="187" actId="1076"/>
          <ac:picMkLst>
            <pc:docMk/>
            <pc:sldMk cId="2570150653" sldId="271"/>
            <ac:picMk id="12" creationId="{28B20C46-9E3A-3F6D-340A-0B20DC6DE5AB}"/>
          </ac:picMkLst>
        </pc:picChg>
      </pc:sldChg>
      <pc:sldChg chg="modSp add del mod">
        <pc:chgData name="Martin Rozkovec" userId="4abdaab4c31dae89" providerId="LiveId" clId="{A329853E-D784-41B6-B8CD-40AAAB86734C}" dt="2022-03-10T06:59:33.483" v="38" actId="20577"/>
        <pc:sldMkLst>
          <pc:docMk/>
          <pc:sldMk cId="1071482630" sldId="281"/>
        </pc:sldMkLst>
        <pc:spChg chg="mod">
          <ac:chgData name="Martin Rozkovec" userId="4abdaab4c31dae89" providerId="LiveId" clId="{A329853E-D784-41B6-B8CD-40AAAB86734C}" dt="2022-03-10T06:59:33.483" v="38" actId="20577"/>
          <ac:spMkLst>
            <pc:docMk/>
            <pc:sldMk cId="1071482630" sldId="281"/>
            <ac:spMk id="2" creationId="{6A6CB8A8-2DB7-484B-9166-E6E519EEFA3F}"/>
          </ac:spMkLst>
        </pc:spChg>
      </pc:sldChg>
      <pc:sldChg chg="del">
        <pc:chgData name="Martin Rozkovec" userId="4abdaab4c31dae89" providerId="LiveId" clId="{A329853E-D784-41B6-B8CD-40AAAB86734C}" dt="2022-03-09T14:52:20.516" v="17" actId="2696"/>
        <pc:sldMkLst>
          <pc:docMk/>
          <pc:sldMk cId="2246608174" sldId="282"/>
        </pc:sldMkLst>
      </pc:sldChg>
      <pc:sldChg chg="modSp mod">
        <pc:chgData name="Martin Rozkovec" userId="4abdaab4c31dae89" providerId="LiveId" clId="{A329853E-D784-41B6-B8CD-40AAAB86734C}" dt="2023-03-15T07:10:09.699" v="238" actId="20577"/>
        <pc:sldMkLst>
          <pc:docMk/>
          <pc:sldMk cId="4263469687" sldId="283"/>
        </pc:sldMkLst>
        <pc:spChg chg="mod">
          <ac:chgData name="Martin Rozkovec" userId="4abdaab4c31dae89" providerId="LiveId" clId="{A329853E-D784-41B6-B8CD-40AAAB86734C}" dt="2023-03-15T07:10:09.699" v="238" actId="20577"/>
          <ac:spMkLst>
            <pc:docMk/>
            <pc:sldMk cId="4263469687" sldId="283"/>
            <ac:spMk id="4" creationId="{55B5E537-CA16-4F14-9ACB-456CA019065E}"/>
          </ac:spMkLst>
        </pc:spChg>
      </pc:sldChg>
      <pc:sldChg chg="delSp modSp mod">
        <pc:chgData name="Martin Rozkovec" userId="4abdaab4c31dae89" providerId="LiveId" clId="{A329853E-D784-41B6-B8CD-40AAAB86734C}" dt="2022-03-10T06:26:42.031" v="22" actId="1076"/>
        <pc:sldMkLst>
          <pc:docMk/>
          <pc:sldMk cId="3667816132" sldId="286"/>
        </pc:sldMkLst>
        <pc:spChg chg="mod">
          <ac:chgData name="Martin Rozkovec" userId="4abdaab4c31dae89" providerId="LiveId" clId="{A329853E-D784-41B6-B8CD-40AAAB86734C}" dt="2022-03-09T14:44:26.691" v="15" actId="20577"/>
          <ac:spMkLst>
            <pc:docMk/>
            <pc:sldMk cId="3667816132" sldId="286"/>
            <ac:spMk id="4" creationId="{55B5E537-CA16-4F14-9ACB-456CA019065E}"/>
          </ac:spMkLst>
        </pc:spChg>
        <pc:picChg chg="del">
          <ac:chgData name="Martin Rozkovec" userId="4abdaab4c31dae89" providerId="LiveId" clId="{A329853E-D784-41B6-B8CD-40AAAB86734C}" dt="2022-03-10T06:26:34.575" v="20" actId="478"/>
          <ac:picMkLst>
            <pc:docMk/>
            <pc:sldMk cId="3667816132" sldId="286"/>
            <ac:picMk id="11" creationId="{38FBA5EB-73EC-48E9-9179-DD9DE183BCD8}"/>
          </ac:picMkLst>
        </pc:picChg>
        <pc:picChg chg="mod">
          <ac:chgData name="Martin Rozkovec" userId="4abdaab4c31dae89" providerId="LiveId" clId="{A329853E-D784-41B6-B8CD-40AAAB86734C}" dt="2022-03-10T06:26:42.031" v="22" actId="1076"/>
          <ac:picMkLst>
            <pc:docMk/>
            <pc:sldMk cId="3667816132" sldId="286"/>
            <ac:picMk id="13" creationId="{0C9D3CB5-436B-4360-9D49-3B674BDAB7F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64AAC7-54D4-4FFB-BD0E-53248995E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DAC172E-5589-445D-A67C-AF93F5FC0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A1B90CA-2D4E-4B67-A394-DEDEF3A68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301878-27C3-469D-9F7F-2AA08136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7EECAF6-3997-44CF-BA39-95B0459D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662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CAD77F-507A-4281-A50F-6D4E322E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C28943B-0370-4729-8E93-0B2552CDB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04DC01C-6144-4083-84EC-B435CFB8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CC64278-A3A4-49E3-9762-E690FEF6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7077084-9D70-4129-A70D-D0A83835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635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E43743B-CE24-4E09-86B5-785A89723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C8A88DF-4505-4BC9-AE56-4A3F7B641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3C56803-5CBD-4AD5-9609-CFF89D812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D446A8-3807-458B-98AA-B309A1C5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EEDB7E-E2BF-437D-88DB-1761B487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3656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301D53-493F-4EDC-823B-925AFAFA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3C288F-1D2B-49A2-9D96-7F7FA057B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8D1CA9-5CA2-41E2-83BA-9CABA67D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8FF096A-5D67-4FAC-A3CF-BE48DE13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6D5ACB2-3868-47F8-BCDA-CF552171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815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DAAA36-A290-4E3E-B38F-A9BE4C3D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E93B332-CA58-472B-9D93-74C5F88B0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5AAEC43-20CB-44E1-B98D-090E93513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6FD722E-F47D-4D22-9B61-82204A1D2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EE537C1-0382-4157-BB82-714B845B4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037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6711FE-A1F3-4F1B-8845-9924B224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2A36957-0AA8-4ECF-BDE7-6116A7278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603BBEF-FEBA-48F2-B08E-B5B0A8795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6EF9CEE-4D24-401C-A9E8-98E369510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D74194B-1AA7-4219-9C3E-11B99705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7A6B39C-6881-4C95-BA42-98A69DCC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5168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D2AA19-04D0-4A24-8353-F299314D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46EF9F1-2A53-4163-8D5C-EF8985DA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568B043-BA13-45E3-949D-6A0037E94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CE4866C-6197-4765-8B1D-DC366BDE2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09F8CB82-DD2A-4332-B8BA-E00AD5D44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015877E4-C14B-4261-99B8-095D68D12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6A9E4E3-801E-4568-B95A-61C0D074C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A7B92DD-F629-4F4C-92D0-742D9593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7818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944329-C908-4445-BD2A-1ADDABDC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263035E-DF95-4909-997F-391387FE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E4F6203-683F-4453-8C20-0DC1B232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8EDCFF0-087A-4F66-8654-7F64C336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053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08CC253-F4A6-419F-B474-D06D53A1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83FFF48F-A340-4E50-89D5-10937690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E69C99F-C8BA-45CB-AC59-0602DE65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872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06C802-6BE0-46AD-A28C-7593B502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98BEDB5-F12F-436A-9418-A8C97FE5C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49A63BF-BEBF-49E7-A3A9-6843E723D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C21F208-B2FE-40A4-BB8E-F8347D86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C3E4459-E5FD-4845-8AB8-78AF7189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94B54D6-05AA-4033-8474-CA0AC6DB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395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C28D59-6730-497E-802E-40F4354BF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68B3484E-71A2-49AB-BCDD-F8DAA7E9F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A8FCD3A-E494-433A-BE6A-AC2141136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BF5516C-CB09-404D-87DC-78FB8E6E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838401B-101D-444A-9E2E-5863E204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ABCD3DB-8FAE-44F0-92AC-2041B751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270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99ED2E7-8C18-437A-9629-E48B0457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938E77B-F377-4786-8787-0B0AA1A71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EFCCD49-8630-44F3-9928-AB7034E03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C979B-5084-4A77-8EAA-881D0D075D61}" type="datetimeFigureOut">
              <a:rPr lang="cs-CZ" smtClean="0"/>
              <a:t>15.03.2023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33E4B24-4CB6-441B-BE27-EF05A27B8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04B3FDC-2AA1-4B20-B765-68A85394F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F5CB-AD0B-43BA-82C4-C92E5246AF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597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gif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10DF9A-F951-4B32-9D14-5D88CF75C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MZOD - 03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7A8970F-458F-44D5-B604-3169FE2B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Snímače</a:t>
            </a: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A4E410F4-8C65-4ACD-A4BA-8EA38BCD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714" y="261938"/>
            <a:ext cx="26955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0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Převod proudu u fotodiody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Proud fotodiodou je příliš nízký na přímé měření (10-100 </a:t>
            </a:r>
            <a:r>
              <a:rPr lang="cs-CZ" dirty="0" err="1"/>
              <a:t>fA</a:t>
            </a:r>
            <a:r>
              <a:rPr lang="cs-CZ" dirty="0"/>
              <a:t>)</a:t>
            </a:r>
          </a:p>
          <a:p>
            <a:r>
              <a:rPr lang="cs-CZ" dirty="0"/>
              <a:t>Přímá integrace</a:t>
            </a:r>
          </a:p>
          <a:p>
            <a:pPr lvl="1"/>
            <a:r>
              <a:rPr lang="cs-CZ" dirty="0"/>
              <a:t>fotodetektor je resetován na závěrné napětí V</a:t>
            </a:r>
            <a:r>
              <a:rPr lang="cs-CZ" baseline="-25000" dirty="0"/>
              <a:t>D</a:t>
            </a:r>
          </a:p>
          <a:p>
            <a:pPr lvl="1"/>
            <a:r>
              <a:rPr lang="cs-CZ" dirty="0"/>
              <a:t>Po dobu </a:t>
            </a:r>
            <a:r>
              <a:rPr lang="cs-CZ" dirty="0" err="1"/>
              <a:t>t</a:t>
            </a:r>
            <a:r>
              <a:rPr lang="cs-CZ" baseline="-25000" dirty="0" err="1"/>
              <a:t>int</a:t>
            </a:r>
            <a:r>
              <a:rPr lang="cs-CZ" dirty="0"/>
              <a:t> je integrován proud</a:t>
            </a:r>
          </a:p>
          <a:p>
            <a:pPr lvl="2"/>
            <a:r>
              <a:rPr lang="cs-CZ" dirty="0"/>
              <a:t>integrační čas nebo expoziční čas</a:t>
            </a:r>
          </a:p>
          <a:p>
            <a:pPr lvl="1"/>
            <a:r>
              <a:rPr lang="cs-CZ" dirty="0"/>
              <a:t>Náboj Q(</a:t>
            </a:r>
            <a:r>
              <a:rPr lang="cs-CZ" dirty="0" err="1"/>
              <a:t>t</a:t>
            </a:r>
            <a:r>
              <a:rPr lang="cs-CZ" baseline="-25000" dirty="0" err="1"/>
              <a:t>int</a:t>
            </a:r>
            <a:r>
              <a:rPr lang="cs-CZ" dirty="0"/>
              <a:t>) </a:t>
            </a:r>
            <a:r>
              <a:rPr lang="en-US" dirty="0"/>
              <a:t>v </a:t>
            </a:r>
            <a:r>
              <a:rPr lang="en-US" dirty="0" err="1"/>
              <a:t>konden</a:t>
            </a:r>
            <a:r>
              <a:rPr lang="cs-CZ" dirty="0" err="1"/>
              <a:t>zátoru</a:t>
            </a:r>
            <a:endParaRPr lang="cs-CZ" dirty="0"/>
          </a:p>
          <a:p>
            <a:pPr lvl="1"/>
            <a:r>
              <a:rPr lang="cs-CZ" dirty="0"/>
              <a:t>napětí </a:t>
            </a:r>
            <a:r>
              <a:rPr lang="cs-CZ" dirty="0" err="1"/>
              <a:t>V</a:t>
            </a:r>
            <a:r>
              <a:rPr lang="cs-CZ" baseline="-25000" dirty="0" err="1"/>
              <a:t>o</a:t>
            </a:r>
            <a:r>
              <a:rPr lang="cs-CZ" baseline="-25000" dirty="0"/>
              <a:t> </a:t>
            </a:r>
            <a:r>
              <a:rPr lang="cs-CZ" dirty="0"/>
              <a:t>lze měřit</a:t>
            </a:r>
            <a:endParaRPr lang="cs-CZ" baseline="-25000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9624EDA-2A24-4C80-8151-6E1A7EEE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01" y="3989101"/>
            <a:ext cx="5409095" cy="208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Další fotodetektory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1967" cy="4351338"/>
          </a:xfrm>
        </p:spPr>
        <p:txBody>
          <a:bodyPr>
            <a:normAutofit lnSpcReduction="10000"/>
          </a:bodyPr>
          <a:lstStyle/>
          <a:p>
            <a:r>
              <a:rPr lang="cs-CZ" dirty="0"/>
              <a:t>Fototranzistor</a:t>
            </a:r>
          </a:p>
          <a:p>
            <a:pPr lvl="1"/>
            <a:r>
              <a:rPr lang="cs-CZ" dirty="0" err="1"/>
              <a:t>Gate</a:t>
            </a:r>
            <a:r>
              <a:rPr lang="cs-CZ" dirty="0"/>
              <a:t> tranzistoru je řízen dopadajícím světlem</a:t>
            </a:r>
          </a:p>
          <a:p>
            <a:r>
              <a:rPr lang="cs-CZ" dirty="0"/>
              <a:t>P</a:t>
            </a:r>
            <a:r>
              <a:rPr lang="en-US" dirty="0"/>
              <a:t>-I-N</a:t>
            </a:r>
            <a:r>
              <a:rPr lang="cs-CZ" dirty="0"/>
              <a:t> fotodioda (PPD)</a:t>
            </a:r>
          </a:p>
          <a:p>
            <a:pPr lvl="1"/>
            <a:r>
              <a:rPr lang="cs-CZ" dirty="0"/>
              <a:t>Krystalická (</a:t>
            </a:r>
            <a:r>
              <a:rPr lang="cs-CZ" dirty="0" err="1"/>
              <a:t>intristic</a:t>
            </a:r>
            <a:r>
              <a:rPr lang="cs-CZ" dirty="0"/>
              <a:t>)  vrstva mezi P a D rozšiřuje kanál</a:t>
            </a:r>
          </a:p>
          <a:p>
            <a:pPr lvl="1"/>
            <a:r>
              <a:rPr lang="cs-CZ" dirty="0"/>
              <a:t>Přidáním P+ vrstvy detektoru zvýšíme kapacitu přechodu</a:t>
            </a:r>
          </a:p>
          <a:p>
            <a:pPr lvl="1"/>
            <a:r>
              <a:rPr lang="cs-CZ" dirty="0"/>
              <a:t>Přenos náboje kontrolován tranzistorem T1</a:t>
            </a:r>
          </a:p>
          <a:p>
            <a:pPr lvl="1"/>
            <a:r>
              <a:rPr lang="cs-CZ" dirty="0"/>
              <a:t>Kapacita n+ &lt; dioda</a:t>
            </a:r>
          </a:p>
          <a:p>
            <a:pPr lvl="2"/>
            <a:r>
              <a:rPr lang="cs-CZ" dirty="0"/>
              <a:t>rychlejší přenesení náboje</a:t>
            </a:r>
          </a:p>
          <a:p>
            <a:pPr lvl="2"/>
            <a:r>
              <a:rPr lang="cs-CZ" dirty="0"/>
              <a:t>nižší šum</a:t>
            </a:r>
          </a:p>
          <a:p>
            <a:pPr lvl="1"/>
            <a:r>
              <a:rPr lang="cs-CZ" dirty="0"/>
              <a:t>Napětí na T1 je </a:t>
            </a:r>
            <a:r>
              <a:rPr lang="en-US" dirty="0" err="1"/>
              <a:t>kompatibiln</a:t>
            </a:r>
            <a:r>
              <a:rPr lang="cs-CZ" dirty="0"/>
              <a:t>í s CMOS technologií</a:t>
            </a:r>
          </a:p>
          <a:p>
            <a:pPr lvl="2"/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A3F74CE-A295-4656-8C8A-D80164714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38" y="2354799"/>
            <a:ext cx="42767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77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Kvantová efektivita QE(</a:t>
            </a:r>
            <a:r>
              <a:rPr lang="el-GR" dirty="0"/>
              <a:t>λ</a:t>
            </a:r>
            <a:r>
              <a:rPr lang="cs-CZ" dirty="0"/>
              <a:t>)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Udává poměr fotonového toku, který se podílí na vytváření proudu</a:t>
            </a:r>
          </a:p>
          <a:p>
            <a:r>
              <a:rPr lang="cs-CZ" dirty="0"/>
              <a:t>QE </a:t>
            </a:r>
            <a:r>
              <a:rPr lang="cs-CZ" dirty="0" err="1"/>
              <a:t>zvislá</a:t>
            </a:r>
            <a:r>
              <a:rPr lang="cs-CZ" dirty="0"/>
              <a:t> na vlnové délce</a:t>
            </a:r>
          </a:p>
          <a:p>
            <a:endParaRPr lang="cs-CZ" dirty="0"/>
          </a:p>
          <a:p>
            <a:r>
              <a:rPr lang="cs-CZ" dirty="0"/>
              <a:t>model neobsahuje:</a:t>
            </a:r>
          </a:p>
          <a:p>
            <a:pPr lvl="1"/>
            <a:r>
              <a:rPr lang="cs-CZ" dirty="0"/>
              <a:t>odrazy na povrchu čipu</a:t>
            </a:r>
          </a:p>
          <a:p>
            <a:pPr lvl="1"/>
            <a:r>
              <a:rPr lang="cs-CZ" dirty="0"/>
              <a:t>odrazy a absorpci nad fotodetektorem</a:t>
            </a:r>
          </a:p>
          <a:p>
            <a:pPr lvl="1"/>
            <a:r>
              <a:rPr lang="cs-CZ" dirty="0"/>
              <a:t>okrajové jevy</a:t>
            </a:r>
          </a:p>
          <a:p>
            <a:endParaRPr lang="cs-CZ" dirty="0"/>
          </a:p>
          <a:p>
            <a:r>
              <a:rPr lang="cs-CZ" dirty="0"/>
              <a:t>QE PPD &gt;&gt; PD</a:t>
            </a:r>
          </a:p>
          <a:p>
            <a:r>
              <a:rPr lang="cs-CZ" dirty="0"/>
              <a:t>QE fotofilmu je cca 2</a:t>
            </a:r>
            <a:r>
              <a:rPr lang="en-US" dirty="0"/>
              <a:t>%</a:t>
            </a:r>
            <a:r>
              <a:rPr lang="cs-CZ" dirty="0"/>
              <a:t> </a:t>
            </a:r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B413DB1-9407-455B-BA44-48BD464D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13" y="2395182"/>
            <a:ext cx="5706433" cy="424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756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Obrazový sensor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Pole fotodetektorů obsahující mechanismy</a:t>
            </a:r>
          </a:p>
          <a:p>
            <a:pPr lvl="1"/>
            <a:r>
              <a:rPr lang="cs-CZ" dirty="0"/>
              <a:t>Ovládání</a:t>
            </a:r>
          </a:p>
          <a:p>
            <a:pPr lvl="1"/>
            <a:r>
              <a:rPr lang="cs-CZ" b="1" dirty="0"/>
              <a:t>Vyčítání</a:t>
            </a:r>
          </a:p>
          <a:p>
            <a:pPr lvl="1"/>
            <a:r>
              <a:rPr lang="cs-CZ" dirty="0"/>
              <a:t>Převod hodnot na digitální signál</a:t>
            </a:r>
          </a:p>
          <a:p>
            <a:pPr lvl="1"/>
            <a:r>
              <a:rPr lang="cs-CZ" dirty="0"/>
              <a:t>Odesílání signálu</a:t>
            </a:r>
          </a:p>
          <a:p>
            <a:pPr lvl="1"/>
            <a:endParaRPr lang="cs-CZ" dirty="0"/>
          </a:p>
          <a:p>
            <a:r>
              <a:rPr lang="cs-CZ" dirty="0"/>
              <a:t>CCD</a:t>
            </a:r>
          </a:p>
          <a:p>
            <a:r>
              <a:rPr lang="cs-CZ" dirty="0"/>
              <a:t>CMOS</a:t>
            </a:r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D39F8CE-2509-44ED-A350-879EC05BB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782" y="1549085"/>
            <a:ext cx="3158666" cy="37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8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Charge</a:t>
            </a:r>
            <a:r>
              <a:rPr lang="cs-CZ" dirty="0"/>
              <a:t> </a:t>
            </a:r>
            <a:r>
              <a:rPr lang="cs-CZ" dirty="0" err="1"/>
              <a:t>Coupled</a:t>
            </a:r>
            <a:r>
              <a:rPr lang="cs-CZ" dirty="0"/>
              <a:t> </a:t>
            </a:r>
            <a:r>
              <a:rPr lang="cs-CZ" dirty="0" err="1"/>
              <a:t>Device</a:t>
            </a:r>
            <a:endParaRPr lang="cs-CZ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Vynález z 60.let (</a:t>
            </a:r>
            <a:r>
              <a:rPr lang="cs-CZ" dirty="0" err="1"/>
              <a:t>Boyle</a:t>
            </a:r>
            <a:r>
              <a:rPr lang="cs-CZ" dirty="0"/>
              <a:t>, Smith)</a:t>
            </a:r>
          </a:p>
          <a:p>
            <a:pPr lvl="1"/>
            <a:r>
              <a:rPr lang="cs-CZ" dirty="0"/>
              <a:t>Spojené MOS kondenzátory</a:t>
            </a:r>
          </a:p>
          <a:p>
            <a:pPr lvl="1"/>
            <a:r>
              <a:rPr lang="cs-CZ" dirty="0"/>
              <a:t>Pomocí externího obvodu (dekodéru) lze ovládat přesun náboje (</a:t>
            </a:r>
            <a:r>
              <a:rPr lang="cs-CZ" dirty="0" err="1"/>
              <a:t>charge</a:t>
            </a:r>
            <a:r>
              <a:rPr lang="cs-CZ" dirty="0"/>
              <a:t>) do sousedícího (</a:t>
            </a:r>
            <a:r>
              <a:rPr lang="cs-CZ" dirty="0" err="1"/>
              <a:t>coupled</a:t>
            </a:r>
            <a:r>
              <a:rPr lang="cs-CZ" dirty="0"/>
              <a:t>) kondenzátoru</a:t>
            </a:r>
          </a:p>
          <a:p>
            <a:pPr lvl="1"/>
            <a:r>
              <a:rPr lang="cs-CZ" dirty="0"/>
              <a:t>Funguje jako posuvný registr</a:t>
            </a:r>
          </a:p>
          <a:p>
            <a:pPr lvl="1"/>
            <a:endParaRPr lang="cs-CZ" dirty="0"/>
          </a:p>
          <a:p>
            <a:r>
              <a:rPr lang="cs-CZ" dirty="0"/>
              <a:t>Umožňuje vyčíst dílčí body obrazu</a:t>
            </a:r>
          </a:p>
          <a:p>
            <a:r>
              <a:rPr lang="cs-CZ" dirty="0"/>
              <a:t>Schéma vyčítání CCD</a:t>
            </a:r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606A9D8-9DEB-481E-916D-46D275096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57" y="3613666"/>
            <a:ext cx="29718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2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vícefázový posuv v CCD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953D85A-57D7-4CC4-843F-1C054AAC7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02" y="1426191"/>
            <a:ext cx="2659966" cy="3816422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70830062-8799-452D-A339-3961FD812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395" y="1426191"/>
            <a:ext cx="2829300" cy="3446648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E9F3C6AA-1149-4804-B68D-A7427C2CB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6" y="5253290"/>
            <a:ext cx="3565068" cy="1542969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05FB25BD-00A2-4358-81AB-28A6868CC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646" y="5242613"/>
            <a:ext cx="3565068" cy="1512469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B20FDF2D-C642-4DFA-80AE-B4B7FC3CC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110" y="5253290"/>
            <a:ext cx="3784890" cy="1301056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4179908F-7E21-4C31-91FC-003574520D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4905" y="1319159"/>
            <a:ext cx="3077926" cy="32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1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02E32D64-6571-4466-B8BB-13A0B4A7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927" y="2311801"/>
            <a:ext cx="6159966" cy="303779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Frame transfer CCD snímač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cs-CZ" i="1" dirty="0"/>
              <a:t>Režim „</a:t>
            </a:r>
            <a:r>
              <a:rPr lang="cs-CZ" i="1" dirty="0" err="1"/>
              <a:t>fotohradla</a:t>
            </a:r>
            <a:r>
              <a:rPr lang="cs-CZ" i="1" dirty="0"/>
              <a:t>“</a:t>
            </a:r>
          </a:p>
          <a:p>
            <a:r>
              <a:rPr lang="cs-CZ" dirty="0"/>
              <a:t>Při přesunu nesmí být </a:t>
            </a:r>
            <a:r>
              <a:rPr lang="cs-CZ" dirty="0" err="1"/>
              <a:t>fotosnímače</a:t>
            </a:r>
            <a:r>
              <a:rPr lang="cs-CZ" dirty="0"/>
              <a:t> osvíceny</a:t>
            </a:r>
          </a:p>
          <a:p>
            <a:pPr lvl="1"/>
            <a:r>
              <a:rPr lang="cs-CZ" dirty="0"/>
              <a:t>Uzávěrka – mechanická zábrana</a:t>
            </a:r>
          </a:p>
          <a:p>
            <a:pPr lvl="1"/>
            <a:r>
              <a:rPr lang="cs-CZ" dirty="0"/>
              <a:t>Použití druhého CCD pro záznam</a:t>
            </a:r>
          </a:p>
          <a:p>
            <a:pPr lvl="2"/>
            <a:r>
              <a:rPr lang="cs-CZ" dirty="0"/>
              <a:t>Druhý musí být odstíněn</a:t>
            </a:r>
          </a:p>
          <a:p>
            <a:pPr lvl="2"/>
            <a:r>
              <a:rPr lang="cs-CZ" dirty="0"/>
              <a:t>Přenos do </a:t>
            </a:r>
            <a:r>
              <a:rPr lang="cs-CZ" dirty="0" err="1"/>
              <a:t>vyčítacího</a:t>
            </a:r>
            <a:r>
              <a:rPr lang="cs-CZ" dirty="0"/>
              <a:t> CCD – </a:t>
            </a:r>
          </a:p>
          <a:p>
            <a:pPr lvl="3"/>
            <a:r>
              <a:rPr lang="cs-CZ" dirty="0"/>
              <a:t>rychlý</a:t>
            </a:r>
          </a:p>
          <a:p>
            <a:pPr lvl="3"/>
            <a:r>
              <a:rPr lang="cs-CZ" dirty="0"/>
              <a:t>stíněný</a:t>
            </a:r>
          </a:p>
          <a:p>
            <a:r>
              <a:rPr lang="cs-CZ" dirty="0"/>
              <a:t>Postup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/>
              <a:t>Osvit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/>
              <a:t>Posuv do druhého CCD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/>
              <a:t>Vysouvání řádku, posuv řádků</a:t>
            </a:r>
          </a:p>
          <a:p>
            <a:pPr marL="914400" lvl="1" indent="-457200">
              <a:buFont typeface="+mj-lt"/>
              <a:buAutoNum type="arabicPeriod"/>
            </a:pPr>
            <a:endParaRPr lang="cs-CZ" dirty="0"/>
          </a:p>
          <a:p>
            <a:pPr lvl="1"/>
            <a:r>
              <a:rPr lang="cs-CZ" dirty="0"/>
              <a:t>Lze řetězit – expozice při zpracování</a:t>
            </a:r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5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F54B7ED9-1C46-4C7C-A7FD-C4682DCA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105" y="3112279"/>
            <a:ext cx="5398008" cy="344786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Interline</a:t>
            </a:r>
            <a:r>
              <a:rPr lang="cs-CZ" dirty="0"/>
              <a:t> transfer CCD snímač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4808" cy="4351338"/>
          </a:xfrm>
        </p:spPr>
        <p:txBody>
          <a:bodyPr/>
          <a:lstStyle/>
          <a:p>
            <a:r>
              <a:rPr lang="cs-CZ" dirty="0"/>
              <a:t>Lze pouze s PD, PDD</a:t>
            </a:r>
          </a:p>
          <a:p>
            <a:r>
              <a:rPr lang="cs-CZ" dirty="0" err="1"/>
              <a:t>Vyčítací</a:t>
            </a:r>
            <a:r>
              <a:rPr lang="cs-CZ" dirty="0"/>
              <a:t> CCD kompletně odstíněno</a:t>
            </a:r>
          </a:p>
          <a:p>
            <a:r>
              <a:rPr lang="cs-CZ" dirty="0"/>
              <a:t>Po integraci náboje přeneseno do CCD</a:t>
            </a:r>
          </a:p>
          <a:p>
            <a:r>
              <a:rPr lang="cs-CZ" dirty="0"/>
              <a:t>Hned po přenosu lze zahájit novou integraci</a:t>
            </a:r>
          </a:p>
          <a:p>
            <a:r>
              <a:rPr lang="cs-CZ" dirty="0"/>
              <a:t>Přenos náboje „resetuje“ diody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9724FB2E-A8EC-41C7-9A50-0321AAF1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296" y="471769"/>
            <a:ext cx="2287222" cy="22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8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Porovnání </a:t>
            </a:r>
            <a:r>
              <a:rPr lang="cs-CZ" dirty="0" err="1"/>
              <a:t>frame</a:t>
            </a:r>
            <a:r>
              <a:rPr lang="cs-CZ" dirty="0"/>
              <a:t> transfer a </a:t>
            </a:r>
            <a:r>
              <a:rPr lang="cs-CZ" dirty="0" err="1"/>
              <a:t>interline</a:t>
            </a:r>
            <a:r>
              <a:rPr lang="cs-CZ" dirty="0"/>
              <a:t> CCD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cs-CZ" dirty="0"/>
              <a:t>Frame transfer</a:t>
            </a:r>
          </a:p>
          <a:p>
            <a:pPr lvl="1"/>
            <a:r>
              <a:rPr lang="cs-CZ" dirty="0"/>
              <a:t>Jednodušší technologie</a:t>
            </a:r>
          </a:p>
          <a:p>
            <a:pPr lvl="1"/>
            <a:r>
              <a:rPr lang="cs-CZ" dirty="0"/>
              <a:t>Fill </a:t>
            </a:r>
            <a:r>
              <a:rPr lang="cs-CZ" dirty="0" err="1"/>
              <a:t>factor</a:t>
            </a:r>
            <a:r>
              <a:rPr lang="cs-CZ" dirty="0"/>
              <a:t> – fotodetektory vyplňují víc plochy křemíku</a:t>
            </a:r>
          </a:p>
          <a:p>
            <a:pPr lvl="1"/>
            <a:r>
              <a:rPr lang="cs-CZ" dirty="0"/>
              <a:t>Kratší integrační čas při stejné snímkovací frekvenci</a:t>
            </a:r>
          </a:p>
          <a:p>
            <a:pPr lvl="1"/>
            <a:r>
              <a:rPr lang="cs-CZ" dirty="0"/>
              <a:t>Větší plocha</a:t>
            </a:r>
          </a:p>
          <a:p>
            <a:pPr lvl="1"/>
            <a:endParaRPr lang="cs-CZ" dirty="0"/>
          </a:p>
          <a:p>
            <a:r>
              <a:rPr lang="cs-CZ" dirty="0" err="1"/>
              <a:t>Interline</a:t>
            </a:r>
            <a:endParaRPr lang="cs-CZ" dirty="0"/>
          </a:p>
          <a:p>
            <a:pPr lvl="1"/>
            <a:r>
              <a:rPr lang="cs-CZ" dirty="0"/>
              <a:t>Fotodiody mají vyšší QE</a:t>
            </a:r>
          </a:p>
          <a:p>
            <a:pPr lvl="1"/>
            <a:r>
              <a:rPr lang="cs-CZ" dirty="0"/>
              <a:t>Není ovlivněno osvitem</a:t>
            </a:r>
          </a:p>
          <a:p>
            <a:endParaRPr lang="cs-CZ" dirty="0"/>
          </a:p>
          <a:p>
            <a:r>
              <a:rPr lang="cs-CZ" dirty="0"/>
              <a:t>Většina CCD je </a:t>
            </a:r>
            <a:r>
              <a:rPr lang="cs-CZ" dirty="0" err="1"/>
              <a:t>interline</a:t>
            </a:r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0AB8D74-6EE7-42F1-BCBF-6D443BFB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20" y="1627321"/>
            <a:ext cx="3623056" cy="237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0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Topologie CCD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/>
              <a:t>Řádkové CCD</a:t>
            </a:r>
          </a:p>
          <a:p>
            <a:pPr lvl="1"/>
            <a:r>
              <a:rPr lang="cs-CZ" dirty="0"/>
              <a:t>Jeden nebo více posuvný registrů</a:t>
            </a:r>
          </a:p>
          <a:p>
            <a:pPr lvl="1"/>
            <a:r>
              <a:rPr lang="cs-CZ" dirty="0"/>
              <a:t>Skenery, kopírky, faxy</a:t>
            </a:r>
          </a:p>
          <a:p>
            <a:pPr lvl="1"/>
            <a:endParaRPr lang="cs-CZ" dirty="0"/>
          </a:p>
          <a:p>
            <a:r>
              <a:rPr lang="cs-CZ" dirty="0"/>
              <a:t>2D CCD typy:</a:t>
            </a:r>
          </a:p>
          <a:p>
            <a:pPr lvl="1"/>
            <a:r>
              <a:rPr lang="cs-CZ" dirty="0"/>
              <a:t>Full </a:t>
            </a:r>
            <a:r>
              <a:rPr lang="cs-CZ" dirty="0" err="1"/>
              <a:t>frame</a:t>
            </a:r>
            <a:r>
              <a:rPr lang="cs-CZ" dirty="0"/>
              <a:t> CCD (bez druhého CCD)</a:t>
            </a:r>
          </a:p>
          <a:p>
            <a:pPr lvl="2"/>
            <a:r>
              <a:rPr lang="cs-CZ" dirty="0"/>
              <a:t>- vyžaduje mechanickou závěrku, + velikost osvitové plochy, + bez defektů obrazu</a:t>
            </a:r>
          </a:p>
          <a:p>
            <a:pPr lvl="1"/>
            <a:r>
              <a:rPr lang="cs-CZ" dirty="0"/>
              <a:t>Frame transfer CCD</a:t>
            </a:r>
          </a:p>
          <a:p>
            <a:pPr lvl="2"/>
            <a:r>
              <a:rPr lang="cs-CZ" dirty="0"/>
              <a:t>+ elektronická uzávěrka, +/- malá čip, - defekty obrazu</a:t>
            </a:r>
          </a:p>
          <a:p>
            <a:pPr lvl="1"/>
            <a:r>
              <a:rPr lang="cs-CZ" dirty="0" err="1"/>
              <a:t>Interline</a:t>
            </a:r>
            <a:r>
              <a:rPr lang="cs-CZ" dirty="0"/>
              <a:t> transfer CCD</a:t>
            </a:r>
          </a:p>
          <a:p>
            <a:pPr lvl="2"/>
            <a:r>
              <a:rPr lang="cs-CZ" dirty="0"/>
              <a:t>- malá plocha osvitu, - složitější výroba, -defekty obrazu, + výborná QE</a:t>
            </a:r>
          </a:p>
          <a:p>
            <a:pPr lvl="1"/>
            <a:r>
              <a:rPr lang="cs-CZ" dirty="0"/>
              <a:t>Frame </a:t>
            </a:r>
            <a:r>
              <a:rPr lang="cs-CZ" dirty="0" err="1"/>
              <a:t>interline</a:t>
            </a:r>
            <a:r>
              <a:rPr lang="cs-CZ" dirty="0"/>
              <a:t> transfer</a:t>
            </a:r>
          </a:p>
          <a:p>
            <a:pPr lvl="2"/>
            <a:r>
              <a:rPr lang="cs-CZ" dirty="0"/>
              <a:t>kombinuje výhody i nevýhody IT a FT </a:t>
            </a:r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96999975-B279-4224-91B7-C64E71382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048" y="814930"/>
            <a:ext cx="3832752" cy="29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3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MZOD </a:t>
            </a:r>
            <a:r>
              <a:rPr lang="en-US" dirty="0"/>
              <a:t>3: </a:t>
            </a:r>
            <a:r>
              <a:rPr lang="cs-CZ" dirty="0"/>
              <a:t>Snímače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Princip </a:t>
            </a:r>
            <a:r>
              <a:rPr lang="cs-CZ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snímání obrazu</a:t>
            </a:r>
          </a:p>
          <a:p>
            <a:r>
              <a:rPr lang="cs-CZ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Převod fotonů na elektrický náboj</a:t>
            </a:r>
            <a:endParaRPr lang="en-US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r>
              <a:rPr lang="cs-CZ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CCD a CMOS snímače</a:t>
            </a:r>
          </a:p>
          <a:p>
            <a:r>
              <a:rPr lang="cs-CZ" dirty="0">
                <a:solidFill>
                  <a:srgbClr val="000000"/>
                </a:solidFill>
                <a:latin typeface="Tahoma" panose="020B0604030504040204" pitchFamily="34" charset="0"/>
              </a:rPr>
              <a:t>Typy snímačů</a:t>
            </a:r>
            <a:endParaRPr lang="cs-CZ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r>
              <a:rPr lang="cs-CZ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Doba expozice</a:t>
            </a:r>
          </a:p>
          <a:p>
            <a:r>
              <a:rPr lang="cs-CZ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Elektronická závěrka</a:t>
            </a:r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4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D21A496D-134D-409E-9ADC-4E4BED160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41" y="1658024"/>
            <a:ext cx="2826575" cy="190386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Nevýhody CCD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1112" cy="4351338"/>
          </a:xfrm>
        </p:spPr>
        <p:txBody>
          <a:bodyPr>
            <a:normAutofit fontScale="55000" lnSpcReduction="20000"/>
          </a:bodyPr>
          <a:lstStyle/>
          <a:p>
            <a:r>
              <a:rPr lang="cs-CZ" dirty="0" err="1"/>
              <a:t>Smear</a:t>
            </a:r>
            <a:endParaRPr lang="cs-CZ" dirty="0"/>
          </a:p>
          <a:p>
            <a:pPr lvl="1"/>
            <a:r>
              <a:rPr lang="cs-CZ" dirty="0"/>
              <a:t>FT CCD i IT CCD</a:t>
            </a:r>
          </a:p>
          <a:p>
            <a:pPr lvl="1"/>
            <a:r>
              <a:rPr lang="cs-CZ" dirty="0"/>
              <a:t>Přenos náboje do úložné vrstvy při osvitu</a:t>
            </a:r>
          </a:p>
          <a:p>
            <a:pPr lvl="1"/>
            <a:r>
              <a:rPr lang="cs-CZ" dirty="0"/>
              <a:t>Lze redukovat rychlostí přenosu nebo mechanicky</a:t>
            </a:r>
          </a:p>
          <a:p>
            <a:pPr lvl="1"/>
            <a:endParaRPr lang="cs-CZ" dirty="0"/>
          </a:p>
          <a:p>
            <a:r>
              <a:rPr lang="cs-CZ" dirty="0" err="1"/>
              <a:t>Blooming</a:t>
            </a:r>
            <a:endParaRPr lang="cs-CZ" dirty="0"/>
          </a:p>
          <a:p>
            <a:pPr lvl="1"/>
            <a:r>
              <a:rPr lang="cs-CZ" dirty="0"/>
              <a:t>Přetékání náboje do okolních buněk</a:t>
            </a:r>
          </a:p>
          <a:p>
            <a:pPr lvl="1"/>
            <a:endParaRPr lang="cs-CZ" dirty="0"/>
          </a:p>
          <a:p>
            <a:r>
              <a:rPr lang="cs-CZ" dirty="0"/>
              <a:t>Dark </a:t>
            </a:r>
            <a:r>
              <a:rPr lang="cs-CZ" dirty="0" err="1"/>
              <a:t>current</a:t>
            </a:r>
            <a:endParaRPr lang="cs-CZ" dirty="0"/>
          </a:p>
          <a:p>
            <a:pPr lvl="1"/>
            <a:r>
              <a:rPr lang="cs-CZ" dirty="0"/>
              <a:t>Neuniformní šum</a:t>
            </a:r>
          </a:p>
          <a:p>
            <a:pPr lvl="1"/>
            <a:endParaRPr lang="cs-CZ" dirty="0"/>
          </a:p>
          <a:p>
            <a:r>
              <a:rPr lang="cs-CZ" dirty="0"/>
              <a:t>Teplotní závislosti</a:t>
            </a:r>
          </a:p>
          <a:p>
            <a:pPr lvl="1"/>
            <a:r>
              <a:rPr lang="cs-CZ" dirty="0"/>
              <a:t>Vědecké snímače je nutné chladit (-270) – zvýšení citlivosti, snížení Dark </a:t>
            </a:r>
            <a:r>
              <a:rPr lang="cs-CZ" dirty="0" err="1"/>
              <a:t>current</a:t>
            </a:r>
            <a:endParaRPr lang="cs-CZ" dirty="0"/>
          </a:p>
          <a:p>
            <a:pPr lvl="1"/>
            <a:endParaRPr lang="cs-CZ" dirty="0"/>
          </a:p>
          <a:p>
            <a:r>
              <a:rPr lang="cs-CZ" dirty="0"/>
              <a:t>Mizerná citlivost na modrou (+PDD)</a:t>
            </a:r>
          </a:p>
          <a:p>
            <a:endParaRPr lang="cs-CZ" dirty="0"/>
          </a:p>
          <a:p>
            <a:r>
              <a:rPr lang="cs-CZ" dirty="0"/>
              <a:t>Nelze doplnit o další obvodové prvky kvůli odlišnému výrobnímu procesu</a:t>
            </a:r>
          </a:p>
          <a:p>
            <a:r>
              <a:rPr lang="cs-CZ" dirty="0"/>
              <a:t>Nutné doplnit o externí obvod (řízení hodin, AD převodník)</a:t>
            </a:r>
          </a:p>
          <a:p>
            <a:pPr lvl="1"/>
            <a:endParaRPr lang="cs-CZ" dirty="0"/>
          </a:p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E5FC7E9-CBEE-445E-B55B-3FF5A5BA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26" y="289277"/>
            <a:ext cx="3184921" cy="179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863ADAC-26F5-4CD1-9583-9690050FA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510" y="3176614"/>
            <a:ext cx="3184921" cy="2158456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3BC1388-FF73-4C19-AC57-7EC21C542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325" y="4444818"/>
            <a:ext cx="3376011" cy="231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59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CMOS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56520" cy="4351338"/>
          </a:xfrm>
        </p:spPr>
        <p:txBody>
          <a:bodyPr>
            <a:normAutofit/>
          </a:bodyPr>
          <a:lstStyle/>
          <a:p>
            <a:r>
              <a:rPr lang="cs-CZ" dirty="0" err="1"/>
              <a:t>Complementary</a:t>
            </a:r>
            <a:r>
              <a:rPr lang="cs-CZ" dirty="0"/>
              <a:t> Metal Oxid </a:t>
            </a:r>
            <a:r>
              <a:rPr lang="cs-CZ" dirty="0" err="1"/>
              <a:t>Semiconductor</a:t>
            </a:r>
            <a:endParaRPr lang="cs-CZ" dirty="0"/>
          </a:p>
          <a:p>
            <a:pPr lvl="1"/>
            <a:r>
              <a:rPr lang="cs-CZ" dirty="0"/>
              <a:t>Kombinuje N a P MOS transistory</a:t>
            </a:r>
          </a:p>
          <a:p>
            <a:pPr lvl="1"/>
            <a:r>
              <a:rPr lang="cs-CZ" dirty="0"/>
              <a:t>Výhodný nízký odběr v klidovém stavu</a:t>
            </a:r>
          </a:p>
          <a:p>
            <a:pPr lvl="1"/>
            <a:r>
              <a:rPr lang="cs-CZ" dirty="0"/>
              <a:t>Rozvíjena od 70 let</a:t>
            </a:r>
          </a:p>
          <a:p>
            <a:pPr lvl="1"/>
            <a:r>
              <a:rPr lang="cs-CZ" dirty="0"/>
              <a:t>Dominantní technologie současnosti</a:t>
            </a:r>
          </a:p>
          <a:p>
            <a:pPr lvl="2"/>
            <a:r>
              <a:rPr lang="cs-CZ" dirty="0"/>
              <a:t>rychlá</a:t>
            </a:r>
          </a:p>
          <a:p>
            <a:pPr lvl="2"/>
            <a:r>
              <a:rPr lang="cs-CZ" dirty="0"/>
              <a:t>levná</a:t>
            </a:r>
          </a:p>
          <a:p>
            <a:pPr lvl="1"/>
            <a:r>
              <a:rPr lang="cs-CZ" dirty="0"/>
              <a:t>Není kompatibilní s MOS </a:t>
            </a:r>
            <a:r>
              <a:rPr lang="cs-CZ" dirty="0" err="1"/>
              <a:t>kapacitory</a:t>
            </a:r>
            <a:endParaRPr lang="cs-CZ" dirty="0"/>
          </a:p>
          <a:p>
            <a:pPr lvl="1"/>
            <a:r>
              <a:rPr lang="cs-CZ" dirty="0"/>
              <a:t>Není moc dobrá pro fotodetektory</a:t>
            </a:r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9218" name="Picture 2" descr="CMOS-Inverter">
            <a:extLst>
              <a:ext uri="{FF2B5EF4-FFF2-40B4-BE49-F238E27FC236}">
                <a16:creationId xmlns:a16="http://schemas.microsoft.com/office/drawing/2014/main" id="{F1585EE3-8B2B-41FD-89E2-896137B67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114" y="2780860"/>
            <a:ext cx="300037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524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16B7C13A-D22E-4DEC-9FA9-2F6F50BB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66" y="1962151"/>
            <a:ext cx="5068022" cy="384233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CMOS snímač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B5E537-CA16-4F14-9ACB-456CA019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470" cy="4351338"/>
          </a:xfrm>
        </p:spPr>
        <p:txBody>
          <a:bodyPr/>
          <a:lstStyle/>
          <a:p>
            <a:r>
              <a:rPr lang="cs-CZ" dirty="0"/>
              <a:t>Architektura jako paměť</a:t>
            </a:r>
          </a:p>
          <a:p>
            <a:r>
              <a:rPr lang="cs-CZ" dirty="0"/>
              <a:t>Vyčítání je prováděno přenosem řádku do sloupcových kondenzátorů</a:t>
            </a:r>
          </a:p>
          <a:p>
            <a:r>
              <a:rPr lang="cs-CZ" dirty="0"/>
              <a:t>Čtení jednoho nebo více sloupců pomocí multiplexoru</a:t>
            </a:r>
          </a:p>
        </p:txBody>
      </p:sp>
    </p:spTree>
    <p:extLst>
      <p:ext uri="{BB962C8B-B14F-4D97-AF65-F5344CB8AC3E}">
        <p14:creationId xmlns:p14="http://schemas.microsoft.com/office/powerpoint/2010/main" val="1889582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Architektura CMOS pixelu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B5E537-CA16-4F14-9ACB-456CA019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23704" cy="4351338"/>
          </a:xfrm>
        </p:spPr>
        <p:txBody>
          <a:bodyPr>
            <a:normAutofit fontScale="85000" lnSpcReduction="20000"/>
          </a:bodyPr>
          <a:lstStyle/>
          <a:p>
            <a:r>
              <a:rPr lang="cs-CZ" dirty="0"/>
              <a:t>Sensor s pasivními pixely (PPS)</a:t>
            </a:r>
          </a:p>
          <a:p>
            <a:pPr lvl="1"/>
            <a:r>
              <a:rPr lang="cs-CZ" dirty="0"/>
              <a:t>1 transistor na pixel</a:t>
            </a:r>
          </a:p>
          <a:p>
            <a:pPr lvl="1"/>
            <a:r>
              <a:rPr lang="cs-CZ" dirty="0"/>
              <a:t>malý pixel, může zabrat hodně plochy</a:t>
            </a:r>
          </a:p>
          <a:p>
            <a:pPr lvl="1"/>
            <a:r>
              <a:rPr lang="cs-CZ" dirty="0"/>
              <a:t>pomalý, nízký SNR</a:t>
            </a:r>
          </a:p>
          <a:p>
            <a:r>
              <a:rPr lang="cs-CZ" dirty="0"/>
              <a:t>Sensor s aktivními pixely (APS)</a:t>
            </a:r>
          </a:p>
          <a:p>
            <a:pPr lvl="1"/>
            <a:r>
              <a:rPr lang="cs-CZ" dirty="0"/>
              <a:t>1.5-4 T na </a:t>
            </a:r>
            <a:r>
              <a:rPr lang="cs-CZ" dirty="0" err="1"/>
              <a:t>pix</a:t>
            </a:r>
            <a:endParaRPr lang="cs-CZ" dirty="0"/>
          </a:p>
          <a:p>
            <a:pPr lvl="1"/>
            <a:r>
              <a:rPr lang="cs-CZ" dirty="0"/>
              <a:t>rychlý, SNR-</a:t>
            </a:r>
          </a:p>
          <a:p>
            <a:pPr lvl="1"/>
            <a:r>
              <a:rPr lang="cs-CZ" dirty="0"/>
              <a:t>větší pixel, menší plocha (-)</a:t>
            </a:r>
          </a:p>
          <a:p>
            <a:pPr lvl="1"/>
            <a:r>
              <a:rPr lang="cs-CZ" dirty="0"/>
              <a:t>aktuální stav</a:t>
            </a:r>
          </a:p>
          <a:p>
            <a:r>
              <a:rPr lang="cs-CZ" dirty="0"/>
              <a:t>Digitální sensor (DPS)</a:t>
            </a:r>
          </a:p>
          <a:p>
            <a:pPr lvl="1"/>
            <a:r>
              <a:rPr lang="cs-CZ" dirty="0"/>
              <a:t>5+ T na </a:t>
            </a:r>
            <a:r>
              <a:rPr lang="cs-CZ" dirty="0" err="1"/>
              <a:t>pix</a:t>
            </a:r>
            <a:endParaRPr lang="cs-CZ" dirty="0"/>
          </a:p>
          <a:p>
            <a:pPr lvl="1"/>
            <a:r>
              <a:rPr lang="cs-CZ" dirty="0"/>
              <a:t>dobře technologicky škálovatelný</a:t>
            </a:r>
          </a:p>
          <a:p>
            <a:pPr lvl="1"/>
            <a:r>
              <a:rPr lang="cs-CZ" dirty="0"/>
              <a:t>rychlý, bez sloupcového šumu</a:t>
            </a:r>
          </a:p>
          <a:p>
            <a:pPr lvl="1"/>
            <a:r>
              <a:rPr lang="cs-CZ" dirty="0"/>
              <a:t>velký pixel, složitý na výrobu</a:t>
            </a:r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94A9534-2AB1-4511-8507-81DBBE7A8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973" y="1057803"/>
            <a:ext cx="2664251" cy="54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16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Sensor s pasivními pixely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B5E537-CA16-4F14-9ACB-456CA019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23704" cy="4351338"/>
          </a:xfrm>
        </p:spPr>
        <p:txBody>
          <a:bodyPr>
            <a:normAutofit/>
          </a:bodyPr>
          <a:lstStyle/>
          <a:p>
            <a:r>
              <a:rPr lang="cs-CZ" dirty="0"/>
              <a:t>Náboj je vyčítán do sloupcového zesilovače</a:t>
            </a:r>
          </a:p>
          <a:p>
            <a:pPr lvl="1"/>
            <a:r>
              <a:rPr lang="cs-CZ" dirty="0"/>
              <a:t>CTIA – </a:t>
            </a:r>
            <a:r>
              <a:rPr lang="cs-CZ" dirty="0" err="1"/>
              <a:t>Capacitive</a:t>
            </a:r>
            <a:r>
              <a:rPr lang="cs-CZ" dirty="0"/>
              <a:t> Trans-Impedance </a:t>
            </a:r>
            <a:r>
              <a:rPr lang="cs-CZ" dirty="0" err="1"/>
              <a:t>Amplifier</a:t>
            </a:r>
            <a:endParaRPr lang="cs-CZ" dirty="0"/>
          </a:p>
          <a:p>
            <a:pPr lvl="1"/>
            <a:r>
              <a:rPr lang="cs-CZ" dirty="0"/>
              <a:t>Jednoduché sledovače</a:t>
            </a:r>
          </a:p>
          <a:p>
            <a:r>
              <a:rPr lang="cs-CZ" dirty="0"/>
              <a:t>Čtení jako u DRAM – ztráta uložené hodnoty</a:t>
            </a:r>
          </a:p>
          <a:p>
            <a:endParaRPr lang="cs-CZ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D6058D76-CC7F-403D-8094-A71B451F4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855" y="1558652"/>
            <a:ext cx="3981665" cy="2223916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916A67C5-5BAB-4186-9D78-F89C63353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489" y="4371416"/>
            <a:ext cx="8101126" cy="194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2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Aktivní sensor se 3 transistory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B5E537-CA16-4F14-9ACB-456CA019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23704" cy="2996884"/>
          </a:xfrm>
        </p:spPr>
        <p:txBody>
          <a:bodyPr>
            <a:normAutofit/>
          </a:bodyPr>
          <a:lstStyle/>
          <a:p>
            <a:r>
              <a:rPr lang="cs-CZ" dirty="0"/>
              <a:t>Přímá integrace – z pixelu čteme napětí</a:t>
            </a:r>
          </a:p>
          <a:p>
            <a:r>
              <a:rPr lang="cs-CZ" dirty="0"/>
              <a:t>Čtení není destruktivní a je rychlejší</a:t>
            </a:r>
          </a:p>
          <a:p>
            <a:r>
              <a:rPr lang="cs-CZ" dirty="0"/>
              <a:t>Každý řádek má vlastní reset (po čtení)</a:t>
            </a:r>
          </a:p>
          <a:p>
            <a:r>
              <a:rPr lang="cs-CZ" dirty="0"/>
              <a:t>Pomocí res</a:t>
            </a:r>
            <a:r>
              <a:rPr lang="en-US" dirty="0"/>
              <a:t>e</a:t>
            </a:r>
            <a:r>
              <a:rPr lang="cs-CZ" dirty="0"/>
              <a:t>t lze ovlivnit </a:t>
            </a:r>
            <a:r>
              <a:rPr lang="cs-CZ" dirty="0" err="1"/>
              <a:t>blooming</a:t>
            </a:r>
            <a:endParaRPr lang="cs-CZ" dirty="0"/>
          </a:p>
          <a:p>
            <a:r>
              <a:rPr lang="cs-CZ" dirty="0"/>
              <a:t>Expozice řádků probíhá postupně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CD1AE19-942F-4BD9-9EAD-935719DAA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292" y="1681019"/>
            <a:ext cx="3963093" cy="297509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98FCB7F-2294-4534-A9E8-640486FAE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998" y="4723583"/>
            <a:ext cx="7077722" cy="18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81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Aktivní sensor s PPD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B5E537-CA16-4F14-9ACB-456CA019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2009" cy="2996884"/>
          </a:xfrm>
        </p:spPr>
        <p:txBody>
          <a:bodyPr>
            <a:normAutofit/>
          </a:bodyPr>
          <a:lstStyle/>
          <a:p>
            <a:r>
              <a:rPr lang="cs-CZ" dirty="0"/>
              <a:t>Podobné jako APS 3T</a:t>
            </a:r>
          </a:p>
          <a:p>
            <a:pPr lvl="1"/>
            <a:r>
              <a:rPr lang="cs-CZ" dirty="0"/>
              <a:t>Před expozicí je smazána kapacita </a:t>
            </a:r>
            <a:r>
              <a:rPr lang="cs-CZ" dirty="0" err="1"/>
              <a:t>D</a:t>
            </a:r>
            <a:r>
              <a:rPr lang="cs-CZ" baseline="-25000" dirty="0" err="1"/>
              <a:t>ij</a:t>
            </a:r>
            <a:endParaRPr lang="cs-CZ" baseline="-25000" dirty="0"/>
          </a:p>
          <a:p>
            <a:pPr lvl="1"/>
            <a:r>
              <a:rPr lang="cs-CZ" dirty="0"/>
              <a:t>Hradlo </a:t>
            </a:r>
            <a:r>
              <a:rPr lang="cs-CZ" dirty="0" err="1"/>
              <a:t>Xi</a:t>
            </a:r>
            <a:r>
              <a:rPr lang="cs-CZ" dirty="0"/>
              <a:t> slouží k přenosu akumulovaného náboje</a:t>
            </a:r>
          </a:p>
          <a:p>
            <a:pPr lvl="2"/>
            <a:r>
              <a:rPr lang="cs-CZ" dirty="0"/>
              <a:t>Je možné řídit globálně</a:t>
            </a:r>
          </a:p>
          <a:p>
            <a:pPr lvl="1"/>
            <a:r>
              <a:rPr lang="cs-CZ" dirty="0"/>
              <a:t>Vyčítání probíhá po řádcích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FB5CC8B-9F27-45CF-9D7A-F269D66C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209" y="1602345"/>
            <a:ext cx="3466597" cy="234050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DBBBAB27-11EB-4E2A-98B8-972E85DB5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628" y="4426804"/>
            <a:ext cx="6522331" cy="200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9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20E8021-9A6C-42F3-8676-45FB33C3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631" y="4263342"/>
            <a:ext cx="3301169" cy="236249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Sensor s digitálními pixely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4B66010-1CE3-4233-9351-7CCEBD0F8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1205" cy="4351338"/>
          </a:xfrm>
        </p:spPr>
        <p:txBody>
          <a:bodyPr>
            <a:normAutofit lnSpcReduction="10000"/>
          </a:bodyPr>
          <a:lstStyle/>
          <a:p>
            <a:r>
              <a:rPr lang="cs-CZ" dirty="0"/>
              <a:t>Každý pixel má AD převodník</a:t>
            </a:r>
          </a:p>
          <a:p>
            <a:pPr lvl="1"/>
            <a:r>
              <a:rPr lang="cs-CZ" dirty="0" err="1"/>
              <a:t>Multi-Channel</a:t>
            </a:r>
            <a:r>
              <a:rPr lang="cs-CZ" dirty="0"/>
              <a:t> Bit </a:t>
            </a:r>
            <a:r>
              <a:rPr lang="cs-CZ" dirty="0" err="1"/>
              <a:t>serial</a:t>
            </a:r>
            <a:r>
              <a:rPr lang="cs-CZ" dirty="0"/>
              <a:t> (</a:t>
            </a:r>
            <a:r>
              <a:rPr lang="el-GR" b="0" i="0" dirty="0">
                <a:solidFill>
                  <a:srgbClr val="333333"/>
                </a:solidFill>
                <a:effectLst/>
              </a:rPr>
              <a:t>ΣΔ</a:t>
            </a:r>
            <a:r>
              <a:rPr lang="cs-CZ" b="0" i="0" dirty="0">
                <a:solidFill>
                  <a:srgbClr val="333333"/>
                </a:solidFill>
                <a:effectLst/>
              </a:rPr>
              <a:t>)</a:t>
            </a:r>
          </a:p>
          <a:p>
            <a:pPr lvl="1"/>
            <a:r>
              <a:rPr lang="cs-CZ" dirty="0">
                <a:solidFill>
                  <a:srgbClr val="333333"/>
                </a:solidFill>
              </a:rPr>
              <a:t>Signály RAMP (0:1</a:t>
            </a:r>
            <a:r>
              <a:rPr lang="en-US" dirty="0">
                <a:solidFill>
                  <a:srgbClr val="333333"/>
                </a:solidFill>
              </a:rPr>
              <a:t>/8:1)</a:t>
            </a:r>
            <a:r>
              <a:rPr lang="cs-CZ" dirty="0">
                <a:solidFill>
                  <a:srgbClr val="333333"/>
                </a:solidFill>
              </a:rPr>
              <a:t> a BITX (</a:t>
            </a:r>
            <a:r>
              <a:rPr lang="cs-CZ" dirty="0" err="1">
                <a:solidFill>
                  <a:srgbClr val="333333"/>
                </a:solidFill>
              </a:rPr>
              <a:t>gray</a:t>
            </a:r>
            <a:r>
              <a:rPr lang="cs-CZ" dirty="0">
                <a:solidFill>
                  <a:srgbClr val="333333"/>
                </a:solidFill>
              </a:rPr>
              <a:t>) jsou generovány globálně</a:t>
            </a:r>
            <a:endParaRPr lang="cs-CZ" dirty="0"/>
          </a:p>
          <a:p>
            <a:r>
              <a:rPr lang="cs-CZ" dirty="0"/>
              <a:t>Sensor se chová jako SRAM paměť</a:t>
            </a:r>
          </a:p>
          <a:p>
            <a:pPr lvl="1"/>
            <a:r>
              <a:rPr lang="cs-CZ" dirty="0"/>
              <a:t>Rychlé přesuny dat na čipu</a:t>
            </a:r>
          </a:p>
          <a:p>
            <a:r>
              <a:rPr lang="cs-CZ" dirty="0"/>
              <a:t>Velké pixely (malé využití plochy pro PPD)</a:t>
            </a:r>
          </a:p>
          <a:p>
            <a:pPr lvl="1"/>
            <a:r>
              <a:rPr lang="cs-CZ" dirty="0"/>
              <a:t>menší výrobní proces omezí velikost režie</a:t>
            </a:r>
          </a:p>
          <a:p>
            <a:pPr lvl="1"/>
            <a:r>
              <a:rPr lang="cs-CZ" dirty="0"/>
              <a:t>velikost PPD musí být zachována</a:t>
            </a:r>
          </a:p>
          <a:p>
            <a:r>
              <a:rPr lang="cs-CZ" dirty="0"/>
              <a:t>Není hlavní proud</a:t>
            </a:r>
          </a:p>
        </p:txBody>
      </p:sp>
      <p:pic>
        <p:nvPicPr>
          <p:cNvPr id="3074" name="Picture 2" descr="Fig. 1. - (a) Comparator/Latch Pair and (b) its Operation">
            <a:extLst>
              <a:ext uri="{FF2B5EF4-FFF2-40B4-BE49-F238E27FC236}">
                <a16:creationId xmlns:a16="http://schemas.microsoft.com/office/drawing/2014/main" id="{30DADE3B-E297-470B-997D-7C720CC20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405" y="197469"/>
            <a:ext cx="1965628" cy="325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E090155B-D66A-4F0B-AC8E-EE4DB376D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532" y="555450"/>
            <a:ext cx="1766179" cy="28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CMOS snímače vlastnosti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B5E537-CA16-4F14-9ACB-456CA019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21617" cy="4595053"/>
          </a:xfrm>
        </p:spPr>
        <p:txBody>
          <a:bodyPr>
            <a:normAutofit/>
          </a:bodyPr>
          <a:lstStyle/>
          <a:p>
            <a:r>
              <a:rPr lang="cs-CZ" dirty="0"/>
              <a:t>Netrpí na </a:t>
            </a:r>
            <a:r>
              <a:rPr lang="cs-CZ" dirty="0" err="1"/>
              <a:t>blooming</a:t>
            </a:r>
            <a:r>
              <a:rPr lang="cs-CZ" dirty="0"/>
              <a:t> </a:t>
            </a:r>
            <a:r>
              <a:rPr lang="en-US" dirty="0"/>
              <a:t>&amp;</a:t>
            </a:r>
            <a:r>
              <a:rPr lang="cs-CZ" dirty="0"/>
              <a:t> </a:t>
            </a:r>
            <a:r>
              <a:rPr lang="cs-CZ" dirty="0" err="1"/>
              <a:t>smearing</a:t>
            </a:r>
            <a:endParaRPr lang="cs-CZ" dirty="0"/>
          </a:p>
          <a:p>
            <a:r>
              <a:rPr lang="cs-CZ" dirty="0"/>
              <a:t>Lze jednoduše získat celistvý snímek</a:t>
            </a:r>
          </a:p>
          <a:p>
            <a:r>
              <a:rPr lang="cs-CZ" dirty="0"/>
              <a:t>QE dotáhla chlazené CCD</a:t>
            </a:r>
          </a:p>
          <a:p>
            <a:r>
              <a:rPr lang="cs-CZ" dirty="0"/>
              <a:t>Násobně rychlejší než CCD</a:t>
            </a:r>
          </a:p>
          <a:p>
            <a:r>
              <a:rPr lang="cs-CZ" dirty="0"/>
              <a:t>Levnější výrobní proces</a:t>
            </a:r>
          </a:p>
          <a:p>
            <a:r>
              <a:rPr lang="cs-CZ" dirty="0"/>
              <a:t>Lze doplnit o ostatní obvodové prvky</a:t>
            </a:r>
          </a:p>
          <a:p>
            <a:endParaRPr lang="cs-CZ" dirty="0"/>
          </a:p>
          <a:p>
            <a:r>
              <a:rPr lang="cs-CZ" dirty="0"/>
              <a:t>CMOS dominuje v běžném a průmyslovém užití</a:t>
            </a:r>
          </a:p>
          <a:p>
            <a:r>
              <a:rPr lang="cs-CZ" dirty="0"/>
              <a:t>CCD má lepší SNR, vědecké aplikace, NIR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CB1CB6-EF50-4FDA-8B8C-0C18EEDF0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67" y="1361661"/>
            <a:ext cx="4197729" cy="395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5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Povrch snímače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B5E537-CA16-4F14-9ACB-456CA019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354055" cy="4595053"/>
          </a:xfrm>
        </p:spPr>
        <p:txBody>
          <a:bodyPr>
            <a:normAutofit/>
          </a:bodyPr>
          <a:lstStyle/>
          <a:p>
            <a:r>
              <a:rPr lang="cs-CZ" dirty="0" err="1"/>
              <a:t>Mikročočky</a:t>
            </a:r>
            <a:endParaRPr lang="cs-CZ" dirty="0"/>
          </a:p>
          <a:p>
            <a:pPr lvl="1"/>
            <a:r>
              <a:rPr lang="cs-CZ" dirty="0"/>
              <a:t>zaostřují světlo do fotosenzitivní části</a:t>
            </a:r>
          </a:p>
          <a:p>
            <a:pPr lvl="1"/>
            <a:r>
              <a:rPr lang="cs-CZ" dirty="0"/>
              <a:t>Zvětšení vyplnění a citlivosti (i 2x)</a:t>
            </a:r>
          </a:p>
          <a:p>
            <a:pPr lvl="1"/>
            <a:r>
              <a:rPr lang="cs-CZ" dirty="0"/>
              <a:t>Nejsou </a:t>
            </a:r>
            <a:r>
              <a:rPr lang="en-US" dirty="0"/>
              <a:t>v p</a:t>
            </a:r>
            <a:r>
              <a:rPr lang="cs-CZ" dirty="0" err="1"/>
              <a:t>loše</a:t>
            </a:r>
            <a:r>
              <a:rPr lang="cs-CZ" dirty="0"/>
              <a:t> homogenní</a:t>
            </a:r>
          </a:p>
          <a:p>
            <a:r>
              <a:rPr lang="cs-CZ" dirty="0"/>
              <a:t>Barevné filtry</a:t>
            </a:r>
          </a:p>
          <a:p>
            <a:pPr lvl="1"/>
            <a:r>
              <a:rPr lang="cs-CZ" dirty="0"/>
              <a:t>Odstínit některé části spektra</a:t>
            </a:r>
          </a:p>
          <a:p>
            <a:pPr lvl="1"/>
            <a:r>
              <a:rPr lang="cs-CZ" dirty="0"/>
              <a:t>Umožnit barevné fotografie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D5FFBE9C-3412-4B50-8FE4-0826D7586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025" y="3636553"/>
            <a:ext cx="4073912" cy="283906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C9D3CB5-436B-4360-9D49-3B674BDA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991" y="983974"/>
            <a:ext cx="4159980" cy="18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Chemická fotografie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Vychází ze stovek let experimentů s </a:t>
            </a:r>
            <a:r>
              <a:rPr lang="cs-CZ" dirty="0" err="1"/>
              <a:t>camera</a:t>
            </a:r>
            <a:r>
              <a:rPr lang="cs-CZ" dirty="0"/>
              <a:t> </a:t>
            </a:r>
            <a:r>
              <a:rPr lang="cs-CZ" dirty="0" err="1"/>
              <a:t>obscura</a:t>
            </a:r>
            <a:endParaRPr lang="cs-CZ" dirty="0"/>
          </a:p>
          <a:p>
            <a:r>
              <a:rPr lang="cs-CZ" dirty="0"/>
              <a:t>Historie</a:t>
            </a:r>
          </a:p>
          <a:p>
            <a:pPr lvl="1"/>
            <a:r>
              <a:rPr lang="cs-CZ" dirty="0" err="1"/>
              <a:t>Dagguerr</a:t>
            </a:r>
            <a:r>
              <a:rPr lang="cs-CZ" dirty="0"/>
              <a:t>/</a:t>
            </a:r>
            <a:r>
              <a:rPr lang="cs-CZ" dirty="0" err="1"/>
              <a:t>Talbot</a:t>
            </a:r>
            <a:r>
              <a:rPr lang="cs-CZ" dirty="0"/>
              <a:t> - </a:t>
            </a:r>
            <a:r>
              <a:rPr lang="en-US" dirty="0" err="1"/>
              <a:t>Daguerrotypie</a:t>
            </a:r>
            <a:r>
              <a:rPr lang="en-US" dirty="0"/>
              <a:t> –</a:t>
            </a:r>
            <a:r>
              <a:rPr lang="cs-CZ" dirty="0"/>
              <a:t> j</a:t>
            </a:r>
            <a:r>
              <a:rPr lang="en-US" dirty="0" err="1"/>
              <a:t>odid</a:t>
            </a:r>
            <a:r>
              <a:rPr lang="cs-CZ" dirty="0"/>
              <a:t>/chlorid</a:t>
            </a:r>
            <a:r>
              <a:rPr lang="en-US" dirty="0"/>
              <a:t> </a:t>
            </a:r>
            <a:r>
              <a:rPr lang="en-US" dirty="0" err="1"/>
              <a:t>st</a:t>
            </a:r>
            <a:r>
              <a:rPr lang="cs-CZ" dirty="0" err="1"/>
              <a:t>říbrný</a:t>
            </a:r>
            <a:r>
              <a:rPr lang="cs-CZ" dirty="0"/>
              <a:t> + rtuť + chlorid/thiosíran sodný</a:t>
            </a:r>
          </a:p>
          <a:p>
            <a:pPr lvl="1"/>
            <a:r>
              <a:rPr lang="cs-CZ" dirty="0" err="1"/>
              <a:t>Eastman</a:t>
            </a:r>
            <a:r>
              <a:rPr lang="cs-CZ" dirty="0"/>
              <a:t> – list papíru, později nitrocelulóza – Kodak</a:t>
            </a:r>
          </a:p>
          <a:p>
            <a:endParaRPr lang="cs-CZ" dirty="0"/>
          </a:p>
          <a:p>
            <a:r>
              <a:rPr lang="cs-CZ" dirty="0"/>
              <a:t>film, negativ, pozitiv</a:t>
            </a:r>
          </a:p>
          <a:p>
            <a:r>
              <a:rPr lang="cs-CZ" dirty="0"/>
              <a:t>expozice, vyvolání, ustálení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1026" name="Picture 2" descr="Jak digitalizovat negativ | Dům Nápadů">
            <a:extLst>
              <a:ext uri="{FF2B5EF4-FFF2-40B4-BE49-F238E27FC236}">
                <a16:creationId xmlns:a16="http://schemas.microsoft.com/office/drawing/2014/main" id="{E9C8C21F-1168-4D17-81FB-F612B5552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968" y="118510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B44E83-7237-4EE7-A9C4-50D339F8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068" y="4652963"/>
            <a:ext cx="2095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rancouzský malíř, vědec, průkopník fotografie">
            <a:extLst>
              <a:ext uri="{FF2B5EF4-FFF2-40B4-BE49-F238E27FC236}">
                <a16:creationId xmlns:a16="http://schemas.microsoft.com/office/drawing/2014/main" id="{1A797151-AC93-43C2-BA74-DB9F7DBC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01" y="2293358"/>
            <a:ext cx="1224883" cy="14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65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Barevný snímač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B5E537-CA16-4F14-9ACB-456CA019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21617" cy="4595053"/>
          </a:xfrm>
        </p:spPr>
        <p:txBody>
          <a:bodyPr>
            <a:normAutofit lnSpcReduction="10000"/>
          </a:bodyPr>
          <a:lstStyle/>
          <a:p>
            <a:r>
              <a:rPr lang="cs-CZ" dirty="0" err="1"/>
              <a:t>Foveon</a:t>
            </a:r>
            <a:r>
              <a:rPr lang="cs-CZ" dirty="0"/>
              <a:t> snímač</a:t>
            </a:r>
          </a:p>
          <a:p>
            <a:pPr lvl="1"/>
            <a:r>
              <a:rPr lang="cs-CZ" dirty="0"/>
              <a:t>využívá různé absorpce vlnových délek v hloubce sensoru</a:t>
            </a:r>
          </a:p>
          <a:p>
            <a:r>
              <a:rPr lang="cs-CZ" dirty="0" err="1"/>
              <a:t>Color</a:t>
            </a:r>
            <a:r>
              <a:rPr lang="cs-CZ" dirty="0"/>
              <a:t> </a:t>
            </a:r>
            <a:r>
              <a:rPr lang="cs-CZ" dirty="0" err="1"/>
              <a:t>Filter</a:t>
            </a:r>
            <a:r>
              <a:rPr lang="cs-CZ" dirty="0"/>
              <a:t> </a:t>
            </a:r>
            <a:r>
              <a:rPr lang="cs-CZ" dirty="0" err="1"/>
              <a:t>Array</a:t>
            </a:r>
            <a:endParaRPr lang="cs-CZ" dirty="0"/>
          </a:p>
          <a:p>
            <a:pPr lvl="1"/>
            <a:r>
              <a:rPr lang="cs-CZ" dirty="0"/>
              <a:t>Pravidelná propustná maska</a:t>
            </a:r>
          </a:p>
          <a:p>
            <a:pPr lvl="1"/>
            <a:r>
              <a:rPr lang="cs-CZ" dirty="0" err="1"/>
              <a:t>Bayerovská</a:t>
            </a:r>
            <a:r>
              <a:rPr lang="cs-CZ" dirty="0"/>
              <a:t>, Fuji X-trans, </a:t>
            </a:r>
            <a:r>
              <a:rPr lang="cs-CZ" dirty="0" err="1"/>
              <a:t>Onsemi</a:t>
            </a:r>
            <a:r>
              <a:rPr lang="cs-CZ" dirty="0"/>
              <a:t> RGB-IR</a:t>
            </a:r>
          </a:p>
          <a:p>
            <a:pPr lvl="1"/>
            <a:r>
              <a:rPr lang="cs-CZ" dirty="0"/>
              <a:t>Nutné vypočítat ostatní barvy pro každý pixel</a:t>
            </a:r>
          </a:p>
          <a:p>
            <a:pPr lvl="1"/>
            <a:r>
              <a:rPr lang="cs-CZ" dirty="0"/>
              <a:t>Problémy s </a:t>
            </a:r>
            <a:r>
              <a:rPr lang="cs-CZ" dirty="0" err="1"/>
              <a:t>moiré</a:t>
            </a:r>
            <a:endParaRPr lang="cs-CZ" dirty="0"/>
          </a:p>
          <a:p>
            <a:pPr lvl="1"/>
            <a:r>
              <a:rPr lang="cs-CZ" dirty="0"/>
              <a:t>Obtížná konverze do </a:t>
            </a:r>
            <a:r>
              <a:rPr lang="cs-CZ" dirty="0" err="1"/>
              <a:t>šedotónů</a:t>
            </a:r>
            <a:endParaRPr lang="cs-CZ" dirty="0"/>
          </a:p>
          <a:p>
            <a:r>
              <a:rPr lang="cs-CZ" dirty="0"/>
              <a:t>Řádkové kamery</a:t>
            </a:r>
          </a:p>
          <a:p>
            <a:pPr lvl="1"/>
            <a:r>
              <a:rPr lang="cs-CZ" dirty="0" err="1"/>
              <a:t>Multi</a:t>
            </a:r>
            <a:r>
              <a:rPr lang="cs-CZ" dirty="0"/>
              <a:t> nebo Hyperspektrální - rozklad hranolem / štěrbinou na plošný snímač</a:t>
            </a:r>
          </a:p>
          <a:p>
            <a:pPr lvl="1"/>
            <a:r>
              <a:rPr lang="cs-CZ" dirty="0"/>
              <a:t>Více snímačů pro různé vlnové délky</a:t>
            </a:r>
          </a:p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1CA2E9-4DDD-40D5-8360-7A3FEBE3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960" y="437323"/>
            <a:ext cx="3564857" cy="165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62BA17D-7236-40B5-BAFA-C40C0369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184" y="2805217"/>
            <a:ext cx="1549616" cy="9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DA7A4AE-EDAD-4537-B533-77C6E455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335" y="2822530"/>
            <a:ext cx="1549616" cy="9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olor matrix with RGB-IR">
            <a:extLst>
              <a:ext uri="{FF2B5EF4-FFF2-40B4-BE49-F238E27FC236}">
                <a16:creationId xmlns:a16="http://schemas.microsoft.com/office/drawing/2014/main" id="{3A450E82-9E22-49E1-BEDC-D6E266299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714" y="3924977"/>
            <a:ext cx="1148363" cy="1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26A53150-18BD-49F5-BDD9-FF09E258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873" y="3916810"/>
            <a:ext cx="2162428" cy="121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552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Rozměry snímačů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B1413B48-272B-485C-919A-7F69189EA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cs-CZ" dirty="0"/>
              <a:t>Rozměr snímače</a:t>
            </a:r>
            <a:r>
              <a:rPr lang="en-US" dirty="0"/>
              <a:t>, pom</a:t>
            </a:r>
            <a:r>
              <a:rPr lang="cs-CZ" dirty="0" err="1"/>
              <a:t>ěr</a:t>
            </a:r>
            <a:r>
              <a:rPr lang="cs-CZ" dirty="0"/>
              <a:t> stran</a:t>
            </a:r>
          </a:p>
          <a:p>
            <a:pPr lvl="1"/>
            <a:r>
              <a:rPr lang="cs-CZ" dirty="0"/>
              <a:t>35 mm film (24x36 mm)</a:t>
            </a:r>
            <a:r>
              <a:rPr lang="en-US" dirty="0"/>
              <a:t>, </a:t>
            </a:r>
            <a:r>
              <a:rPr lang="cs-CZ" dirty="0"/>
              <a:t>full </a:t>
            </a:r>
            <a:r>
              <a:rPr lang="cs-CZ" dirty="0" err="1"/>
              <a:t>frame</a:t>
            </a:r>
            <a:r>
              <a:rPr lang="en-US" dirty="0"/>
              <a:t>, 864mm2</a:t>
            </a:r>
            <a:r>
              <a:rPr lang="cs-CZ" dirty="0"/>
              <a:t>, 3:2</a:t>
            </a:r>
          </a:p>
          <a:p>
            <a:pPr lvl="1"/>
            <a:r>
              <a:rPr lang="cs-CZ" dirty="0" err="1"/>
              <a:t>Crop</a:t>
            </a:r>
            <a:r>
              <a:rPr lang="cs-CZ" dirty="0"/>
              <a:t> </a:t>
            </a:r>
            <a:r>
              <a:rPr lang="cs-CZ" dirty="0" err="1"/>
              <a:t>factor</a:t>
            </a:r>
            <a:r>
              <a:rPr lang="cs-CZ" dirty="0"/>
              <a:t> – 1.35, 1.5, 1.6…</a:t>
            </a:r>
          </a:p>
          <a:p>
            <a:pPr lvl="1"/>
            <a:r>
              <a:rPr lang="cs-CZ" dirty="0"/>
              <a:t>Průmyslové snímače</a:t>
            </a:r>
          </a:p>
          <a:p>
            <a:pPr lvl="2"/>
            <a:r>
              <a:rPr lang="cs-CZ" dirty="0"/>
              <a:t>1</a:t>
            </a:r>
            <a:r>
              <a:rPr lang="en-US" dirty="0"/>
              <a:t>” </a:t>
            </a:r>
            <a:r>
              <a:rPr lang="cs-CZ" dirty="0"/>
              <a:t>==</a:t>
            </a:r>
            <a:r>
              <a:rPr lang="en-US" dirty="0"/>
              <a:t> 25</a:t>
            </a:r>
            <a:r>
              <a:rPr lang="cs-CZ" dirty="0"/>
              <a:t>,</a:t>
            </a:r>
            <a:r>
              <a:rPr lang="en-US" dirty="0"/>
              <a:t>4 </a:t>
            </a:r>
            <a:r>
              <a:rPr lang="cs-CZ" dirty="0"/>
              <a:t>mm, ale </a:t>
            </a:r>
            <a:r>
              <a:rPr lang="en-US" dirty="0"/>
              <a:t>~ </a:t>
            </a:r>
            <a:r>
              <a:rPr lang="cs-CZ" dirty="0"/>
              <a:t>16 mm (elektronky)</a:t>
            </a:r>
          </a:p>
          <a:p>
            <a:pPr lvl="2"/>
            <a:r>
              <a:rPr lang="cs-CZ" dirty="0"/>
              <a:t>Dále udávány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cs-CZ" dirty="0"/>
              <a:t>zlomcích, např. 2</a:t>
            </a:r>
            <a:r>
              <a:rPr lang="en-US" dirty="0"/>
              <a:t>/3</a:t>
            </a:r>
            <a:r>
              <a:rPr lang="cs-CZ" dirty="0"/>
              <a:t>“ </a:t>
            </a:r>
          </a:p>
          <a:p>
            <a:endParaRPr lang="cs-CZ" dirty="0"/>
          </a:p>
          <a:p>
            <a:r>
              <a:rPr lang="cs-CZ" dirty="0"/>
              <a:t>Pixel – </a:t>
            </a:r>
            <a:r>
              <a:rPr lang="cs-CZ" dirty="0" err="1"/>
              <a:t>picture</a:t>
            </a:r>
            <a:r>
              <a:rPr lang="cs-CZ" dirty="0"/>
              <a:t> element</a:t>
            </a:r>
          </a:p>
          <a:p>
            <a:pPr lvl="1"/>
            <a:r>
              <a:rPr lang="cs-CZ" dirty="0"/>
              <a:t>Fotodetektor snímače, bod </a:t>
            </a:r>
            <a:r>
              <a:rPr lang="cs-CZ" dirty="0" err="1"/>
              <a:t>diskretizovaného</a:t>
            </a:r>
            <a:r>
              <a:rPr lang="cs-CZ" dirty="0"/>
              <a:t> obrazu</a:t>
            </a:r>
          </a:p>
          <a:p>
            <a:r>
              <a:rPr lang="cs-CZ" dirty="0"/>
              <a:t>Velikost pixelu</a:t>
            </a:r>
          </a:p>
          <a:p>
            <a:pPr lvl="1"/>
            <a:r>
              <a:rPr lang="cs-CZ" dirty="0"/>
              <a:t>Rozměr aktivní fotocitlivé plochy na snímači</a:t>
            </a:r>
          </a:p>
          <a:p>
            <a:pPr lvl="1"/>
            <a:r>
              <a:rPr lang="cs-CZ" dirty="0"/>
              <a:t>Difrakční limit</a:t>
            </a:r>
          </a:p>
          <a:p>
            <a:pPr lvl="1"/>
            <a:endParaRPr lang="cs-CZ" dirty="0"/>
          </a:p>
          <a:p>
            <a:r>
              <a:rPr lang="cs-CZ" dirty="0"/>
              <a:t>Rozlišení</a:t>
            </a:r>
          </a:p>
          <a:p>
            <a:pPr lvl="1"/>
            <a:r>
              <a:rPr lang="cs-CZ" dirty="0"/>
              <a:t>Počet sloupců × počet řádků</a:t>
            </a:r>
          </a:p>
          <a:p>
            <a:pPr lvl="1"/>
            <a:r>
              <a:rPr lang="cs-CZ" dirty="0"/>
              <a:t>Průmysl – „nízké“ rozlišení (do 1“, do 10 </a:t>
            </a:r>
            <a:r>
              <a:rPr lang="cs-CZ" dirty="0" err="1"/>
              <a:t>Mpix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Preferovány velikosti pixelů</a:t>
            </a:r>
          </a:p>
          <a:p>
            <a:endParaRPr lang="cs-CZ" dirty="0"/>
          </a:p>
          <a:p>
            <a:pPr lvl="1"/>
            <a:endParaRPr lang="cs-CZ" dirty="0"/>
          </a:p>
          <a:p>
            <a:pPr lvl="1"/>
            <a:endParaRPr lang="cs-CZ" dirty="0"/>
          </a:p>
          <a:p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468F7D-FFC2-4DB6-99D1-028F1ED9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14" y="1101209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tal camera sensor sizes">
            <a:extLst>
              <a:ext uri="{FF2B5EF4-FFF2-40B4-BE49-F238E27FC236}">
                <a16:creationId xmlns:a16="http://schemas.microsoft.com/office/drawing/2014/main" id="{8C0136E8-7E2B-495F-90A3-A3AA32150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29" y="3613666"/>
            <a:ext cx="5044782" cy="141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xel sizes of camera sensors">
            <a:extLst>
              <a:ext uri="{FF2B5EF4-FFF2-40B4-BE49-F238E27FC236}">
                <a16:creationId xmlns:a16="http://schemas.microsoft.com/office/drawing/2014/main" id="{2BC04AEF-2D40-46E3-890C-4CD2A066A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40" y="5019485"/>
            <a:ext cx="3524874" cy="17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48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Elektronková kamera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4888" cy="4351338"/>
          </a:xfrm>
        </p:spPr>
        <p:txBody>
          <a:bodyPr>
            <a:normAutofit lnSpcReduction="10000"/>
          </a:bodyPr>
          <a:lstStyle/>
          <a:p>
            <a:r>
              <a:rPr lang="cs-CZ" i="1" dirty="0"/>
              <a:t>Mechanická zařízení s </a:t>
            </a:r>
            <a:r>
              <a:rPr lang="cs-CZ" i="1" dirty="0" err="1"/>
              <a:t>fotoprvkem</a:t>
            </a:r>
            <a:endParaRPr lang="cs-CZ" i="1" dirty="0"/>
          </a:p>
          <a:p>
            <a:r>
              <a:rPr lang="cs-CZ" i="1" dirty="0" err="1"/>
              <a:t>Farnsworthův</a:t>
            </a:r>
            <a:r>
              <a:rPr lang="cs-CZ" i="1" dirty="0"/>
              <a:t> disektor obrazu</a:t>
            </a:r>
          </a:p>
          <a:p>
            <a:r>
              <a:rPr lang="cs-CZ" b="1" dirty="0"/>
              <a:t>Ikonoskop</a:t>
            </a:r>
          </a:p>
          <a:p>
            <a:pPr lvl="1"/>
            <a:r>
              <a:rPr lang="cs-CZ" dirty="0"/>
              <a:t>Obraz je zaostřen na slídové stínítko s granulemi stříbra</a:t>
            </a:r>
          </a:p>
          <a:p>
            <a:pPr lvl="2"/>
            <a:r>
              <a:rPr lang="cs-CZ" dirty="0"/>
              <a:t>„pole“ kondenzátorů</a:t>
            </a:r>
          </a:p>
          <a:p>
            <a:pPr lvl="1"/>
            <a:r>
              <a:rPr lang="cs-CZ" dirty="0"/>
              <a:t>Paprsek z katodové trubice nabije kondenzátory</a:t>
            </a:r>
          </a:p>
          <a:p>
            <a:pPr lvl="1"/>
            <a:r>
              <a:rPr lang="cs-CZ" dirty="0"/>
              <a:t>Vybíjejí se proporčně s intenzitou dopadajícího světla (negativ)</a:t>
            </a:r>
          </a:p>
          <a:p>
            <a:pPr lvl="1"/>
            <a:r>
              <a:rPr lang="cs-CZ" dirty="0"/>
              <a:t>Při druhém skenu je sledována úroveň odraženého světla a celkový náboj stínítka (úroveň černé)</a:t>
            </a:r>
          </a:p>
          <a:p>
            <a:pPr lvl="1"/>
            <a:endParaRPr lang="cs-CZ" dirty="0"/>
          </a:p>
          <a:p>
            <a:pPr lvl="1"/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2054" name="Picture 6" descr="Dissector tube - YouTube">
            <a:extLst>
              <a:ext uri="{FF2B5EF4-FFF2-40B4-BE49-F238E27FC236}">
                <a16:creationId xmlns:a16="http://schemas.microsoft.com/office/drawing/2014/main" id="{4414281F-AB71-435F-8434-2830E7FD9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136" y="896046"/>
            <a:ext cx="3361899" cy="189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0D6B1C3-A144-46A0-9C84-6BF87243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589" y="3613666"/>
            <a:ext cx="29527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2B30D88-328F-481F-9DB9-EE3F962E7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255" y="258537"/>
            <a:ext cx="939486" cy="127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11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Radiometrie vs fotometrie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ástupný obsah 8">
                <a:extLst>
                  <a:ext uri="{FF2B5EF4-FFF2-40B4-BE49-F238E27FC236}">
                    <a16:creationId xmlns:a16="http://schemas.microsoft.com/office/drawing/2014/main" id="{F1E41B83-0881-4A4A-91C0-52C57DCD2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13320" cy="44044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Radiometrie m</a:t>
                </a:r>
                <a:r>
                  <a:rPr lang="cs-CZ" dirty="0" err="1"/>
                  <a:t>ěří</a:t>
                </a:r>
                <a:r>
                  <a:rPr lang="cs-CZ" dirty="0"/>
                  <a:t> intenzitu záření E</a:t>
                </a:r>
                <a:r>
                  <a:rPr lang="en-US" dirty="0"/>
                  <a:t>[W/m</a:t>
                </a:r>
                <a:r>
                  <a:rPr lang="en-US" baseline="30000" dirty="0"/>
                  <a:t>2</a:t>
                </a:r>
                <a:r>
                  <a:rPr lang="en-US" dirty="0"/>
                  <a:t>]</a:t>
                </a:r>
                <a:endParaRPr lang="cs-CZ" dirty="0"/>
              </a:p>
              <a:p>
                <a:r>
                  <a:rPr lang="cs-CZ" dirty="0"/>
                  <a:t>Fotometrie měří intenzitu osvětlení Ev </a:t>
                </a:r>
                <a:r>
                  <a:rPr lang="en-US" dirty="0"/>
                  <a:t>[lux] = [</a:t>
                </a:r>
                <a:r>
                  <a:rPr lang="en-US" dirty="0" err="1"/>
                  <a:t>lm</a:t>
                </a:r>
                <a:r>
                  <a:rPr lang="en-US" dirty="0"/>
                  <a:t>/m</a:t>
                </a:r>
                <a:r>
                  <a:rPr lang="en-US" baseline="30000" dirty="0"/>
                  <a:t>2</a:t>
                </a:r>
                <a:r>
                  <a:rPr lang="en-US" dirty="0"/>
                  <a:t>]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𝑙𝑢𝑥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683</m:t>
                        </m:r>
                      </m:den>
                    </m:f>
                  </m:oMath>
                </a14:m>
                <a:r>
                  <a:rPr lang="en-US" dirty="0"/>
                  <a:t>W/ m</a:t>
                </a:r>
                <a:r>
                  <a:rPr lang="en-US" baseline="30000" dirty="0"/>
                  <a:t>2 </a:t>
                </a:r>
                <a:r>
                  <a:rPr lang="en-US" dirty="0"/>
                  <a:t> </a:t>
                </a:r>
                <a:r>
                  <a:rPr lang="cs-CZ" dirty="0"/>
                  <a:t>@ </a:t>
                </a:r>
                <a:r>
                  <a:rPr lang="el-GR" dirty="0"/>
                  <a:t>λ</a:t>
                </a:r>
                <a:r>
                  <a:rPr lang="cs-CZ" dirty="0"/>
                  <a:t> = 555nm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𝐸𝑣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=683</m:t>
                      </m:r>
                      <m:nary>
                        <m:nary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cs-CZ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700</m:t>
                          </m:r>
                        </m:sup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cs-C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cs-CZ" b="0" dirty="0"/>
              </a:p>
              <a:p>
                <a:r>
                  <a:rPr lang="cs-CZ" dirty="0"/>
                  <a:t>tok fotonů – počet fotonů na cm</a:t>
                </a:r>
                <a:r>
                  <a:rPr lang="cs-CZ" baseline="30000" dirty="0"/>
                  <a:t>2 </a:t>
                </a:r>
                <a:r>
                  <a:rPr lang="cs-CZ" dirty="0"/>
                  <a:t>za sekundu</a:t>
                </a:r>
              </a:p>
              <a:p>
                <a:endParaRPr lang="cs-CZ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cs-CZ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cs-CZ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700</m:t>
                          </m:r>
                        </m:sup>
                        <m:e>
                          <m:f>
                            <m:f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cs-CZ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cs-CZ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cs-C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cs-CZ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cs-C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cs-C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cs-CZ" b="0" dirty="0"/>
              </a:p>
              <a:p>
                <a:pPr marL="457200" lvl="1" indent="0">
                  <a:buNone/>
                </a:pPr>
                <a:endParaRPr lang="cs-CZ" dirty="0"/>
              </a:p>
              <a:p>
                <a:pPr marL="457200" lvl="1" indent="0">
                  <a:buNone/>
                </a:pPr>
                <a:endParaRPr lang="cs-CZ" dirty="0"/>
              </a:p>
            </p:txBody>
          </p:sp>
        </mc:Choice>
        <mc:Fallback xmlns="">
          <p:sp>
            <p:nvSpPr>
              <p:cNvPr id="9" name="Zástupný obsah 8">
                <a:extLst>
                  <a:ext uri="{FF2B5EF4-FFF2-40B4-BE49-F238E27FC236}">
                    <a16:creationId xmlns:a16="http://schemas.microsoft.com/office/drawing/2014/main" id="{F1E41B83-0881-4A4A-91C0-52C57DCD2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13320" cy="4404487"/>
              </a:xfrm>
              <a:blipFill>
                <a:blip r:embed="rId2"/>
                <a:stretch>
                  <a:fillRect l="-1461" t="-221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67B96B6C-561F-4069-8B6D-AE50904AD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632" y="1409129"/>
            <a:ext cx="3494687" cy="2744181"/>
          </a:xfrm>
          <a:prstGeom prst="rect">
            <a:avLst/>
          </a:prstGeom>
        </p:spPr>
      </p:pic>
      <p:sp>
        <p:nvSpPr>
          <p:cNvPr id="8" name="Zástupný obsah 8">
            <a:extLst>
              <a:ext uri="{FF2B5EF4-FFF2-40B4-BE49-F238E27FC236}">
                <a16:creationId xmlns:a16="http://schemas.microsoft.com/office/drawing/2014/main" id="{BC3046D0-8B97-4821-8C2D-44E0B1ED6B2C}"/>
              </a:ext>
            </a:extLst>
          </p:cNvPr>
          <p:cNvSpPr txBox="1">
            <a:spLocks/>
          </p:cNvSpPr>
          <p:nvPr/>
        </p:nvSpPr>
        <p:spPr>
          <a:xfrm>
            <a:off x="4258056" y="4076780"/>
            <a:ext cx="7203259" cy="2453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cs-CZ" dirty="0"/>
          </a:p>
        </p:txBody>
      </p:sp>
      <p:graphicFrame>
        <p:nvGraphicFramePr>
          <p:cNvPr id="7" name="Tabulka 10">
            <a:extLst>
              <a:ext uri="{FF2B5EF4-FFF2-40B4-BE49-F238E27FC236}">
                <a16:creationId xmlns:a16="http://schemas.microsoft.com/office/drawing/2014/main" id="{2D1C6763-6220-4494-9D05-567868ACA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302301"/>
              </p:ext>
            </p:extLst>
          </p:nvPr>
        </p:nvGraphicFramePr>
        <p:xfrm>
          <a:off x="7516368" y="4950777"/>
          <a:ext cx="447566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7884">
                  <a:extLst>
                    <a:ext uri="{9D8B030D-6E8A-4147-A177-3AD203B41FA5}">
                      <a16:colId xmlns:a16="http://schemas.microsoft.com/office/drawing/2014/main" val="3042830579"/>
                    </a:ext>
                  </a:extLst>
                </a:gridCol>
                <a:gridCol w="1063382">
                  <a:extLst>
                    <a:ext uri="{9D8B030D-6E8A-4147-A177-3AD203B41FA5}">
                      <a16:colId xmlns:a16="http://schemas.microsoft.com/office/drawing/2014/main" val="2677974088"/>
                    </a:ext>
                  </a:extLst>
                </a:gridCol>
                <a:gridCol w="964395">
                  <a:extLst>
                    <a:ext uri="{9D8B030D-6E8A-4147-A177-3AD203B41FA5}">
                      <a16:colId xmlns:a16="http://schemas.microsoft.com/office/drawing/2014/main" val="127477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Jasný 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10</a:t>
                      </a:r>
                      <a:r>
                        <a:rPr lang="cs-CZ" baseline="30000" dirty="0"/>
                        <a:t>4</a:t>
                      </a:r>
                      <a:r>
                        <a:rPr lang="cs-CZ" dirty="0"/>
                        <a:t> 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F</a:t>
                      </a:r>
                      <a:r>
                        <a:rPr lang="cs-CZ" baseline="-25000" dirty="0"/>
                        <a:t>0</a:t>
                      </a:r>
                      <a:r>
                        <a:rPr lang="cs-CZ" dirty="0"/>
                        <a:t>=10</a:t>
                      </a:r>
                      <a:r>
                        <a:rPr lang="cs-CZ" baseline="300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7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Osvětlená místnost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10 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/>
                        <a:t>F</a:t>
                      </a:r>
                      <a:r>
                        <a:rPr lang="cs-CZ" baseline="-25000" dirty="0"/>
                        <a:t>0</a:t>
                      </a:r>
                      <a:r>
                        <a:rPr lang="cs-CZ" dirty="0"/>
                        <a:t>=10</a:t>
                      </a:r>
                      <a:r>
                        <a:rPr lang="cs-CZ" baseline="300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35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Úplněk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0,1 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/>
                        <a:t>F</a:t>
                      </a:r>
                      <a:r>
                        <a:rPr lang="cs-CZ" baseline="-25000" dirty="0"/>
                        <a:t>0</a:t>
                      </a:r>
                      <a:r>
                        <a:rPr lang="cs-CZ" dirty="0"/>
                        <a:t>=10</a:t>
                      </a:r>
                      <a:r>
                        <a:rPr lang="cs-CZ" baseline="300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2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Černočerná noc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10</a:t>
                      </a:r>
                      <a:r>
                        <a:rPr lang="cs-CZ" baseline="30000" dirty="0"/>
                        <a:t>-4</a:t>
                      </a:r>
                      <a:r>
                        <a:rPr lang="cs-CZ" dirty="0"/>
                        <a:t> 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/>
                        <a:t>F</a:t>
                      </a:r>
                      <a:r>
                        <a:rPr lang="cs-CZ" baseline="-25000" dirty="0"/>
                        <a:t>0</a:t>
                      </a:r>
                      <a:r>
                        <a:rPr lang="cs-CZ" dirty="0"/>
                        <a:t>=10</a:t>
                      </a:r>
                      <a:r>
                        <a:rPr lang="cs-CZ" baseline="30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91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07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Fotoelektrický jev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cs-CZ" dirty="0"/>
              <a:t>Dopadající světlo uvolňuje elektrony z obalů atomů</a:t>
            </a:r>
          </a:p>
          <a:p>
            <a:pPr lvl="1"/>
            <a:r>
              <a:rPr lang="cs-CZ" dirty="0"/>
              <a:t>Vnější emise (např. kovy) – světlo na zinkovou desku</a:t>
            </a:r>
          </a:p>
          <a:p>
            <a:pPr lvl="1"/>
            <a:r>
              <a:rPr lang="cs-CZ" dirty="0"/>
              <a:t>Vnitřní (vodivostní) u např. polovodičů</a:t>
            </a:r>
          </a:p>
          <a:p>
            <a:pPr lvl="1"/>
            <a:endParaRPr lang="cs-CZ" dirty="0"/>
          </a:p>
          <a:p>
            <a:pPr lvl="1"/>
            <a:r>
              <a:rPr lang="cs-CZ" dirty="0"/>
              <a:t>Není úměrná intenzitě světla</a:t>
            </a:r>
          </a:p>
          <a:p>
            <a:pPr lvl="1"/>
            <a:r>
              <a:rPr lang="cs-CZ" dirty="0"/>
              <a:t>Kvantový jev</a:t>
            </a:r>
          </a:p>
          <a:p>
            <a:pPr marL="457200" lvl="1" indent="0">
              <a:buNone/>
            </a:pPr>
            <a:r>
              <a:rPr lang="cs-CZ" dirty="0"/>
              <a:t>	</a:t>
            </a:r>
            <a:r>
              <a:rPr lang="cs-CZ" dirty="0" err="1"/>
              <a:t>E</a:t>
            </a:r>
            <a:r>
              <a:rPr lang="cs-CZ" baseline="-25000" dirty="0" err="1"/>
              <a:t>f</a:t>
            </a:r>
            <a:r>
              <a:rPr lang="cs-CZ" dirty="0"/>
              <a:t> = </a:t>
            </a:r>
            <a:r>
              <a:rPr lang="cs-CZ" dirty="0" err="1"/>
              <a:t>hc</a:t>
            </a:r>
            <a:r>
              <a:rPr lang="cs-CZ" dirty="0"/>
              <a:t>/</a:t>
            </a:r>
            <a:r>
              <a:rPr lang="el-GR" dirty="0"/>
              <a:t>λ</a:t>
            </a:r>
            <a:endParaRPr lang="cs-CZ" dirty="0"/>
          </a:p>
          <a:p>
            <a:pPr marL="457200" lvl="1" indent="0">
              <a:buNone/>
            </a:pPr>
            <a:r>
              <a:rPr lang="cs-CZ" dirty="0"/>
              <a:t>	Planckova konstanta h=4,135×10</a:t>
            </a:r>
            <a:r>
              <a:rPr lang="cs-CZ" baseline="30000" dirty="0"/>
              <a:t>-15</a:t>
            </a:r>
            <a:r>
              <a:rPr lang="cs-CZ" dirty="0"/>
              <a:t> </a:t>
            </a:r>
            <a:r>
              <a:rPr lang="cs-CZ" dirty="0" err="1"/>
              <a:t>eVs</a:t>
            </a:r>
            <a:endParaRPr lang="cs-CZ" dirty="0"/>
          </a:p>
          <a:p>
            <a:pPr lvl="1"/>
            <a:r>
              <a:rPr lang="cs-CZ" dirty="0"/>
              <a:t>Inverzní jev – např. u rentgenových lamp</a:t>
            </a:r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173F229-C920-487B-BBE2-035B07BE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569" y="93662"/>
            <a:ext cx="2184347" cy="307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ulka 7">
            <a:extLst>
              <a:ext uri="{FF2B5EF4-FFF2-40B4-BE49-F238E27FC236}">
                <a16:creationId xmlns:a16="http://schemas.microsoft.com/office/drawing/2014/main" id="{D3864A3B-97D0-45A6-B828-02672B8CE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896004"/>
              </p:ext>
            </p:extLst>
          </p:nvPr>
        </p:nvGraphicFramePr>
        <p:xfrm>
          <a:off x="7309104" y="3244334"/>
          <a:ext cx="4502910" cy="2194560"/>
        </p:xfrm>
        <a:graphic>
          <a:graphicData uri="http://schemas.openxmlformats.org/drawingml/2006/table">
            <a:tbl>
              <a:tblPr firstRow="1" bandRow="1">
                <a:solidFill>
                  <a:srgbClr val="0000FF"/>
                </a:solidFill>
                <a:tableStyleId>{5C22544A-7EE6-4342-B048-85BDC9FD1C3A}</a:tableStyleId>
              </a:tblPr>
              <a:tblGrid>
                <a:gridCol w="1500970">
                  <a:extLst>
                    <a:ext uri="{9D8B030D-6E8A-4147-A177-3AD203B41FA5}">
                      <a16:colId xmlns:a16="http://schemas.microsoft.com/office/drawing/2014/main" val="4049775423"/>
                    </a:ext>
                  </a:extLst>
                </a:gridCol>
                <a:gridCol w="1500970">
                  <a:extLst>
                    <a:ext uri="{9D8B030D-6E8A-4147-A177-3AD203B41FA5}">
                      <a16:colId xmlns:a16="http://schemas.microsoft.com/office/drawing/2014/main" val="667525232"/>
                    </a:ext>
                  </a:extLst>
                </a:gridCol>
                <a:gridCol w="1500970">
                  <a:extLst>
                    <a:ext uri="{9D8B030D-6E8A-4147-A177-3AD203B41FA5}">
                      <a16:colId xmlns:a16="http://schemas.microsoft.com/office/drawing/2014/main" val="4008657265"/>
                    </a:ext>
                  </a:extLst>
                </a:gridCol>
              </a:tblGrid>
              <a:tr h="238816">
                <a:tc>
                  <a:txBody>
                    <a:bodyPr/>
                    <a:lstStyle/>
                    <a:p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barva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λ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[nm]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err="1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cs-CZ" baseline="-25000" dirty="0" err="1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[eV]</a:t>
                      </a:r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612266"/>
                  </a:ext>
                </a:extLst>
              </a:tr>
              <a:tr h="238816">
                <a:tc>
                  <a:txBody>
                    <a:bodyPr/>
                    <a:lstStyle/>
                    <a:p>
                      <a:r>
                        <a:rPr lang="en-US" dirty="0" err="1"/>
                        <a:t>fialov</a:t>
                      </a:r>
                      <a:r>
                        <a:rPr lang="cs-CZ" dirty="0"/>
                        <a:t>á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400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3,1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3979"/>
                  </a:ext>
                </a:extLst>
              </a:tr>
              <a:tr h="238816">
                <a:tc>
                  <a:txBody>
                    <a:bodyPr/>
                    <a:lstStyle/>
                    <a:p>
                      <a:r>
                        <a:rPr lang="en-US" dirty="0" err="1"/>
                        <a:t>modr</a:t>
                      </a:r>
                      <a:r>
                        <a:rPr lang="cs-CZ" dirty="0"/>
                        <a:t>á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450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2,76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040238"/>
                  </a:ext>
                </a:extLst>
              </a:tr>
              <a:tr h="238816">
                <a:tc>
                  <a:txBody>
                    <a:bodyPr/>
                    <a:lstStyle/>
                    <a:p>
                      <a:r>
                        <a:rPr lang="cs-CZ" dirty="0"/>
                        <a:t>zelená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550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2,27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52102"/>
                  </a:ext>
                </a:extLst>
              </a:tr>
              <a:tr h="238816">
                <a:tc>
                  <a:txBody>
                    <a:bodyPr/>
                    <a:lstStyle/>
                    <a:p>
                      <a:r>
                        <a:rPr lang="cs-CZ" dirty="0"/>
                        <a:t>červená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700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1,77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920463"/>
                  </a:ext>
                </a:extLst>
              </a:tr>
              <a:tr h="238816">
                <a:tc>
                  <a:txBody>
                    <a:bodyPr/>
                    <a:lstStyle/>
                    <a:p>
                      <a:r>
                        <a:rPr lang="cs-CZ" dirty="0"/>
                        <a:t>infračervená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800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&lt;1,55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2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05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Vytváření náboje v polovodiči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ástupný obsah 8">
                <a:extLst>
                  <a:ext uri="{FF2B5EF4-FFF2-40B4-BE49-F238E27FC236}">
                    <a16:creationId xmlns:a16="http://schemas.microsoft.com/office/drawing/2014/main" id="{F1E41B83-0881-4A4A-91C0-52C57DCD2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5448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</a:t>
                </a:r>
                <a:r>
                  <a:rPr lang="cs-CZ" dirty="0"/>
                  <a:t>volnění elektronu do vodivostního pásu</a:t>
                </a:r>
                <a:r>
                  <a:rPr lang="en-US" dirty="0"/>
                  <a:t> p</a:t>
                </a:r>
                <a:r>
                  <a:rPr lang="cs-CZ" dirty="0" err="1"/>
                  <a:t>ři</a:t>
                </a:r>
                <a:r>
                  <a:rPr lang="cs-CZ" dirty="0"/>
                  <a:t> ovlivnění fotonem</a:t>
                </a:r>
              </a:p>
              <a:p>
                <a:pPr lvl="1"/>
                <a:r>
                  <a:rPr lang="cs-CZ" dirty="0"/>
                  <a:t>Vzniká dvojice elektron-díra (e-d) – polovodič vodí</a:t>
                </a:r>
              </a:p>
              <a:p>
                <a:pPr lvl="1"/>
                <a:r>
                  <a:rPr lang="cs-CZ" dirty="0"/>
                  <a:t>Band Gap - Rozdíl energie valenčního a vodivostního pásu</a:t>
                </a:r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endParaRPr lang="cs-CZ" dirty="0"/>
              </a:p>
              <a:p>
                <a:r>
                  <a:rPr lang="cs-CZ" dirty="0"/>
                  <a:t>U křemíku odpovídá </a:t>
                </a:r>
                <a:r>
                  <a:rPr lang="en-US" dirty="0"/>
                  <a:t>~</a:t>
                </a:r>
                <a:r>
                  <a:rPr lang="cs-CZ" dirty="0"/>
                  <a:t> </a:t>
                </a:r>
                <a:r>
                  <a:rPr lang="el-GR" dirty="0"/>
                  <a:t>λ </a:t>
                </a:r>
                <a:r>
                  <a:rPr lang="cs-CZ" dirty="0"/>
                  <a:t>NIR.</a:t>
                </a:r>
              </a:p>
              <a:p>
                <a:r>
                  <a:rPr lang="cs-CZ" dirty="0"/>
                  <a:t>Absorpční koeficient α(</a:t>
                </a:r>
                <a:r>
                  <a:rPr lang="el-GR" dirty="0"/>
                  <a:t>λ</a:t>
                </a:r>
                <a:r>
                  <a:rPr lang="cs-CZ" dirty="0"/>
                  <a:t>) </a:t>
                </a:r>
                <a:r>
                  <a:rPr lang="en-US" dirty="0"/>
                  <a:t>[cm</a:t>
                </a:r>
                <a:r>
                  <a:rPr lang="en-US" baseline="30000" dirty="0"/>
                  <a:t>-1</a:t>
                </a:r>
                <a:r>
                  <a:rPr lang="en-US" dirty="0"/>
                  <a:t>]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 [e-d /</a:t>
                </a:r>
                <a:r>
                  <a:rPr lang="cs-CZ" dirty="0"/>
                  <a:t>cm</a:t>
                </a:r>
                <a:r>
                  <a:rPr lang="cs-CZ" baseline="30000" dirty="0"/>
                  <a:t>3</a:t>
                </a:r>
                <a:r>
                  <a:rPr lang="cs-CZ" dirty="0"/>
                  <a:t>s</a:t>
                </a:r>
                <a:r>
                  <a:rPr lang="en-US" dirty="0"/>
                  <a:t>]</a:t>
                </a:r>
                <a:endParaRPr lang="cs-CZ" dirty="0"/>
              </a:p>
            </p:txBody>
          </p:sp>
        </mc:Choice>
        <mc:Fallback xmlns="">
          <p:sp>
            <p:nvSpPr>
              <p:cNvPr id="9" name="Zástupný obsah 8">
                <a:extLst>
                  <a:ext uri="{FF2B5EF4-FFF2-40B4-BE49-F238E27FC236}">
                    <a16:creationId xmlns:a16="http://schemas.microsoft.com/office/drawing/2014/main" id="{F1E41B83-0881-4A4A-91C0-52C57DCD2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5448" cy="4351338"/>
              </a:xfrm>
              <a:blipFill>
                <a:blip r:embed="rId2"/>
                <a:stretch>
                  <a:fillRect l="-1255" t="-3501" r="-47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graphicFrame>
        <p:nvGraphicFramePr>
          <p:cNvPr id="3" name="Tabulka 3">
            <a:extLst>
              <a:ext uri="{FF2B5EF4-FFF2-40B4-BE49-F238E27FC236}">
                <a16:creationId xmlns:a16="http://schemas.microsoft.com/office/drawing/2014/main" id="{4E756969-958A-457A-87DD-312523856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972466"/>
              </p:ext>
            </p:extLst>
          </p:nvPr>
        </p:nvGraphicFramePr>
        <p:xfrm>
          <a:off x="950976" y="3111238"/>
          <a:ext cx="53157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856">
                  <a:extLst>
                    <a:ext uri="{9D8B030D-6E8A-4147-A177-3AD203B41FA5}">
                      <a16:colId xmlns:a16="http://schemas.microsoft.com/office/drawing/2014/main" val="3242075528"/>
                    </a:ext>
                  </a:extLst>
                </a:gridCol>
                <a:gridCol w="2657856">
                  <a:extLst>
                    <a:ext uri="{9D8B030D-6E8A-4147-A177-3AD203B41FA5}">
                      <a16:colId xmlns:a16="http://schemas.microsoft.com/office/drawing/2014/main" val="3588542184"/>
                    </a:ext>
                  </a:extLst>
                </a:gridCol>
              </a:tblGrid>
              <a:tr h="228446">
                <a:tc>
                  <a:txBody>
                    <a:bodyPr/>
                    <a:lstStyle/>
                    <a:p>
                      <a:r>
                        <a:rPr lang="cs-CZ" sz="1400" dirty="0"/>
                        <a:t>Polovodič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Band Gap </a:t>
                      </a:r>
                      <a:r>
                        <a:rPr lang="en-US" sz="1400" dirty="0"/>
                        <a:t>[eV]</a:t>
                      </a:r>
                      <a:endParaRPr lang="cs-C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746090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 err="1"/>
                        <a:t>Ge</a:t>
                      </a:r>
                      <a:endParaRPr lang="cs-CZ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0.66</a:t>
                      </a:r>
                      <a:endParaRPr lang="cs-C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837120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 err="1"/>
                        <a:t>InGaAs</a:t>
                      </a:r>
                      <a:endParaRPr lang="cs-CZ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0.75</a:t>
                      </a:r>
                      <a:endParaRPr lang="cs-C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789838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r>
                        <a:rPr lang="en-US" sz="1400" dirty="0"/>
                        <a:t>Si</a:t>
                      </a:r>
                      <a:endParaRPr lang="cs-CZ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1.124</a:t>
                      </a:r>
                      <a:endParaRPr lang="cs-C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508799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GaAs</a:t>
                      </a:r>
                      <a:endParaRPr lang="cs-CZ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1,42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207739"/>
                  </a:ext>
                </a:extLst>
              </a:tr>
            </a:tbl>
          </a:graphicData>
        </a:graphic>
      </p:graphicFrame>
      <p:pic>
        <p:nvPicPr>
          <p:cNvPr id="6" name="Obrázek 5">
            <a:extLst>
              <a:ext uri="{FF2B5EF4-FFF2-40B4-BE49-F238E27FC236}">
                <a16:creationId xmlns:a16="http://schemas.microsoft.com/office/drawing/2014/main" id="{2F311698-EA23-4CED-87F4-6078858A2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440" y="962418"/>
            <a:ext cx="3549738" cy="276528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E6B52CF-3EE2-48F1-8ECC-47ABEDE0E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099" y="3860799"/>
            <a:ext cx="5723461" cy="286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9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DA0BACE-9159-4378-BDD1-F34E1829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3182551"/>
            <a:ext cx="3836225" cy="331793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cs-CZ" dirty="0" err="1"/>
              <a:t>ytváření</a:t>
            </a:r>
            <a:r>
              <a:rPr lang="cs-CZ" dirty="0"/>
              <a:t> náboje II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4087" cy="4351338"/>
          </a:xfrm>
        </p:spPr>
        <p:txBody>
          <a:bodyPr/>
          <a:lstStyle/>
          <a:p>
            <a:r>
              <a:rPr lang="cs-CZ" dirty="0"/>
              <a:t>Absorpce je diskrétní a náhodná</a:t>
            </a:r>
          </a:p>
          <a:p>
            <a:pPr lvl="1"/>
            <a:r>
              <a:rPr lang="cs-CZ" dirty="0">
                <a:solidFill>
                  <a:schemeClr val="accent1"/>
                </a:solidFill>
              </a:rPr>
              <a:t>99</a:t>
            </a:r>
            <a:r>
              <a:rPr lang="en-US" dirty="0">
                <a:solidFill>
                  <a:schemeClr val="accent1"/>
                </a:solidFill>
              </a:rPr>
              <a:t>%</a:t>
            </a:r>
            <a:r>
              <a:rPr lang="cs-CZ" dirty="0">
                <a:solidFill>
                  <a:schemeClr val="accent1"/>
                </a:solidFill>
              </a:rPr>
              <a:t> modrého světla</a:t>
            </a:r>
            <a:r>
              <a:rPr lang="cs-CZ" dirty="0"/>
              <a:t> je absorbováno do hloubky </a:t>
            </a:r>
            <a:r>
              <a:rPr lang="cs-CZ" dirty="0">
                <a:solidFill>
                  <a:schemeClr val="accent1"/>
                </a:solidFill>
              </a:rPr>
              <a:t>0,6 </a:t>
            </a:r>
            <a:r>
              <a:rPr lang="el-GR" dirty="0">
                <a:solidFill>
                  <a:schemeClr val="accent1"/>
                </a:solidFill>
              </a:rPr>
              <a:t>μ</a:t>
            </a:r>
            <a:r>
              <a:rPr lang="cs-CZ" dirty="0">
                <a:solidFill>
                  <a:schemeClr val="accent1"/>
                </a:solidFill>
              </a:rPr>
              <a:t>m</a:t>
            </a:r>
          </a:p>
          <a:p>
            <a:pPr lvl="1"/>
            <a:r>
              <a:rPr lang="cs-CZ" dirty="0">
                <a:solidFill>
                  <a:srgbClr val="C00000"/>
                </a:solidFill>
              </a:rPr>
              <a:t>99</a:t>
            </a:r>
            <a:r>
              <a:rPr lang="en-US" dirty="0">
                <a:solidFill>
                  <a:srgbClr val="C00000"/>
                </a:solidFill>
              </a:rPr>
              <a:t>%</a:t>
            </a:r>
            <a:r>
              <a:rPr lang="cs-CZ" dirty="0">
                <a:solidFill>
                  <a:srgbClr val="C00000"/>
                </a:solidFill>
              </a:rPr>
              <a:t> červeného světla</a:t>
            </a:r>
            <a:r>
              <a:rPr lang="cs-CZ" dirty="0"/>
              <a:t> je absorbováno do hloubky </a:t>
            </a:r>
            <a:r>
              <a:rPr lang="cs-CZ" dirty="0">
                <a:solidFill>
                  <a:srgbClr val="C00000"/>
                </a:solidFill>
              </a:rPr>
              <a:t>16,6 </a:t>
            </a:r>
            <a:r>
              <a:rPr lang="el-GR" dirty="0">
                <a:solidFill>
                  <a:srgbClr val="C00000"/>
                </a:solidFill>
              </a:rPr>
              <a:t>μ</a:t>
            </a:r>
            <a:r>
              <a:rPr lang="cs-CZ" dirty="0">
                <a:solidFill>
                  <a:srgbClr val="C00000"/>
                </a:solidFill>
              </a:rPr>
              <a:t>m</a:t>
            </a:r>
          </a:p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AF1B49D-15DC-46F1-9021-4CDF7C17E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923" y="3534933"/>
            <a:ext cx="3650242" cy="296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1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6CB8A8-2DB7-484B-9166-E6E519EE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Převod náboje proud u fotodiody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D974D57-7A2D-4A9F-9CFB-275F18E421DB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F1E41B83-0881-4A4A-91C0-52C57DCD2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4087" cy="4351338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Vodivostní páry generované v N a P pásu</a:t>
            </a:r>
          </a:p>
          <a:p>
            <a:pPr lvl="1"/>
            <a:r>
              <a:rPr lang="cs-CZ" dirty="0"/>
              <a:t>difuse do přechodu</a:t>
            </a:r>
          </a:p>
          <a:p>
            <a:pPr lvl="1"/>
            <a:r>
              <a:rPr lang="cs-CZ" dirty="0"/>
              <a:t>ztráty při rekombinaci párů</a:t>
            </a:r>
          </a:p>
          <a:p>
            <a:r>
              <a:rPr lang="cs-CZ" dirty="0"/>
              <a:t>Většina vodivostních párů je generována na přechodu</a:t>
            </a:r>
          </a:p>
          <a:p>
            <a:pPr lvl="1"/>
            <a:r>
              <a:rPr lang="cs-CZ" dirty="0"/>
              <a:t>závěrný směr</a:t>
            </a:r>
          </a:p>
          <a:p>
            <a:pPr lvl="1"/>
            <a:r>
              <a:rPr lang="cs-CZ" dirty="0"/>
              <a:t>cca 10-100 </a:t>
            </a:r>
            <a:r>
              <a:rPr lang="cs-CZ" dirty="0" err="1"/>
              <a:t>fA</a:t>
            </a:r>
            <a:endParaRPr lang="cs-CZ" dirty="0"/>
          </a:p>
          <a:p>
            <a:pPr lvl="1"/>
            <a:r>
              <a:rPr lang="cs-CZ" dirty="0"/>
              <a:t>šířka pásu ovlivňuje efektivitu</a:t>
            </a:r>
          </a:p>
          <a:p>
            <a:pPr lvl="2"/>
            <a:r>
              <a:rPr lang="cs-CZ" dirty="0"/>
              <a:t>úzký pás nedoplní páry e-d</a:t>
            </a:r>
          </a:p>
          <a:p>
            <a:pPr lvl="2"/>
            <a:r>
              <a:rPr lang="cs-CZ" dirty="0"/>
              <a:t>tlustý pás nedovolí fotoefekt</a:t>
            </a:r>
          </a:p>
          <a:p>
            <a:r>
              <a:rPr lang="cs-CZ" dirty="0"/>
              <a:t>Dark </a:t>
            </a:r>
            <a:r>
              <a:rPr lang="cs-CZ" dirty="0" err="1"/>
              <a:t>current</a:t>
            </a:r>
            <a:r>
              <a:rPr lang="cs-CZ" dirty="0"/>
              <a:t> - temný proud</a:t>
            </a:r>
          </a:p>
          <a:p>
            <a:pPr lvl="1"/>
            <a:r>
              <a:rPr lang="cs-CZ" dirty="0"/>
              <a:t>ostatní zdroje proudu v detektoru</a:t>
            </a:r>
          </a:p>
          <a:p>
            <a:pPr lvl="1"/>
            <a:r>
              <a:rPr lang="cs-CZ" dirty="0"/>
              <a:t>charakter šumu, neuniformní v ploše</a:t>
            </a:r>
          </a:p>
          <a:p>
            <a:endParaRPr lang="cs-CZ" dirty="0"/>
          </a:p>
          <a:p>
            <a:pPr lvl="1"/>
            <a:endParaRPr lang="cs-CZ" dirty="0"/>
          </a:p>
          <a:p>
            <a:endParaRPr lang="cs-CZ" dirty="0"/>
          </a:p>
        </p:txBody>
      </p:sp>
      <p:pic>
        <p:nvPicPr>
          <p:cNvPr id="10" name="Zástupný obsah 6">
            <a:extLst>
              <a:ext uri="{FF2B5EF4-FFF2-40B4-BE49-F238E27FC236}">
                <a16:creationId xmlns:a16="http://schemas.microsoft.com/office/drawing/2014/main" id="{10F34976-02F2-417D-B017-EE249DF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3662"/>
            <a:ext cx="2695575" cy="54292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5F4E68E-769F-41FA-92F9-FE86220B0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77" y="1366678"/>
            <a:ext cx="4268108" cy="2460973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28B20C46-9E3A-3F6D-340A-0B20DC6DE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14" y="3800403"/>
            <a:ext cx="1481883" cy="27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5065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</TotalTime>
  <Words>1472</Words>
  <Application>Microsoft Office PowerPoint</Application>
  <PresentationFormat>Širokoúhlá obrazovka</PresentationFormat>
  <Paragraphs>333</Paragraphs>
  <Slides>31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Tahoma</vt:lpstr>
      <vt:lpstr>Motiv Office</vt:lpstr>
      <vt:lpstr>MZOD - 03</vt:lpstr>
      <vt:lpstr>MZOD 3: Snímače</vt:lpstr>
      <vt:lpstr>Chemická fotografie</vt:lpstr>
      <vt:lpstr>Elektronková kamera</vt:lpstr>
      <vt:lpstr>Radiometrie vs fotometrie</vt:lpstr>
      <vt:lpstr>Fotoelektrický jev</vt:lpstr>
      <vt:lpstr>Vytváření náboje v polovodiči</vt:lpstr>
      <vt:lpstr>Vytváření náboje II</vt:lpstr>
      <vt:lpstr>Převod náboje proud u fotodiody</vt:lpstr>
      <vt:lpstr>Převod proudu u fotodiody</vt:lpstr>
      <vt:lpstr>Další fotodetektory</vt:lpstr>
      <vt:lpstr>Kvantová efektivita QE(λ)</vt:lpstr>
      <vt:lpstr>Obrazový sensor</vt:lpstr>
      <vt:lpstr>Charge Coupled Device</vt:lpstr>
      <vt:lpstr>vícefázový posuv v CCD</vt:lpstr>
      <vt:lpstr>Frame transfer CCD snímač</vt:lpstr>
      <vt:lpstr>Interline transfer CCD snímač</vt:lpstr>
      <vt:lpstr>Porovnání frame transfer a interline CCD</vt:lpstr>
      <vt:lpstr>Topologie CCD</vt:lpstr>
      <vt:lpstr>Nevýhody CCD</vt:lpstr>
      <vt:lpstr>CMOS</vt:lpstr>
      <vt:lpstr>CMOS snímač</vt:lpstr>
      <vt:lpstr>Architektura CMOS pixelu</vt:lpstr>
      <vt:lpstr>Sensor s pasivními pixely</vt:lpstr>
      <vt:lpstr>Aktivní sensor se 3 transistory</vt:lpstr>
      <vt:lpstr>Aktivní sensor s PPD</vt:lpstr>
      <vt:lpstr>Sensor s digitálními pixely</vt:lpstr>
      <vt:lpstr>CMOS snímače vlastnosti</vt:lpstr>
      <vt:lpstr>Povrch snímače</vt:lpstr>
      <vt:lpstr>Barevný snímač</vt:lpstr>
      <vt:lpstr>Rozměry snímačů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MZOD - 03</dc:title>
  <dc:creator>Martin Rozkovec</dc:creator>
  <cp:lastModifiedBy>Martin Rozkovec</cp:lastModifiedBy>
  <cp:revision>6</cp:revision>
  <dcterms:created xsi:type="dcterms:W3CDTF">2022-03-02T06:45:24Z</dcterms:created>
  <dcterms:modified xsi:type="dcterms:W3CDTF">2023-03-15T07:10:16Z</dcterms:modified>
</cp:coreProperties>
</file>